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77" r:id="rId5"/>
    <p:sldId id="379" r:id="rId6"/>
    <p:sldId id="382" r:id="rId7"/>
    <p:sldId id="390" r:id="rId8"/>
    <p:sldId id="399" r:id="rId9"/>
    <p:sldId id="397" r:id="rId10"/>
    <p:sldId id="398" r:id="rId11"/>
    <p:sldId id="400" r:id="rId12"/>
    <p:sldId id="391" r:id="rId13"/>
    <p:sldId id="392" r:id="rId14"/>
    <p:sldId id="393" r:id="rId15"/>
    <p:sldId id="394" r:id="rId16"/>
    <p:sldId id="387" r:id="rId17"/>
    <p:sldId id="395" r:id="rId18"/>
    <p:sldId id="381" r:id="rId19"/>
    <p:sldId id="388" r:id="rId20"/>
    <p:sldId id="401" r:id="rId21"/>
    <p:sldId id="396"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Pascalle Cu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7F0D48-8E3A-432B-9410-7A107B2AAB9A}" v="89" dt="2019-11-18T09:54:50.53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E27F0D48-8E3A-432B-9410-7A107B2AAB9A}"/>
    <pc:docChg chg="custSel addSld modSld sldOrd">
      <pc:chgData name="Pascalle Cup" userId="acdf420d-3d1b-463e-9173-44ff0cd1b36a" providerId="ADAL" clId="{E27F0D48-8E3A-432B-9410-7A107B2AAB9A}" dt="2019-11-18T09:54:50.532" v="88" actId="1076"/>
      <pc:docMkLst>
        <pc:docMk/>
      </pc:docMkLst>
      <pc:sldChg chg="addSp delSp modSp">
        <pc:chgData name="Pascalle Cup" userId="acdf420d-3d1b-463e-9173-44ff0cd1b36a" providerId="ADAL" clId="{E27F0D48-8E3A-432B-9410-7A107B2AAB9A}" dt="2019-11-18T09:54:50.532" v="88" actId="1076"/>
        <pc:sldMkLst>
          <pc:docMk/>
          <pc:sldMk cId="1793067045" sldId="377"/>
        </pc:sldMkLst>
        <pc:spChg chg="add mod">
          <ac:chgData name="Pascalle Cup" userId="acdf420d-3d1b-463e-9173-44ff0cd1b36a" providerId="ADAL" clId="{E27F0D48-8E3A-432B-9410-7A107B2AAB9A}" dt="2019-11-18T09:54:50.532" v="88" actId="1076"/>
          <ac:spMkLst>
            <pc:docMk/>
            <pc:sldMk cId="1793067045" sldId="377"/>
            <ac:spMk id="2" creationId="{9F3D19C5-6E8A-43E8-A3BC-7672C71C56E5}"/>
          </ac:spMkLst>
        </pc:spChg>
        <pc:spChg chg="del mod">
          <ac:chgData name="Pascalle Cup" userId="acdf420d-3d1b-463e-9173-44ff0cd1b36a" providerId="ADAL" clId="{E27F0D48-8E3A-432B-9410-7A107B2AAB9A}" dt="2019-11-18T09:54:10.276" v="44" actId="478"/>
          <ac:spMkLst>
            <pc:docMk/>
            <pc:sldMk cId="1793067045" sldId="377"/>
            <ac:spMk id="5" creationId="{8BD3BA13-DF03-4149-BA61-1D745FFCA29B}"/>
          </ac:spMkLst>
        </pc:spChg>
        <pc:spChg chg="mod">
          <ac:chgData name="Pascalle Cup" userId="acdf420d-3d1b-463e-9173-44ff0cd1b36a" providerId="ADAL" clId="{E27F0D48-8E3A-432B-9410-7A107B2AAB9A}" dt="2019-11-18T09:54:41.780" v="84" actId="1076"/>
          <ac:spMkLst>
            <pc:docMk/>
            <pc:sldMk cId="1793067045" sldId="377"/>
            <ac:spMk id="8" creationId="{09005DAC-FEA5-473D-9DDF-630071BC1C51}"/>
          </ac:spMkLst>
        </pc:spChg>
        <pc:picChg chg="del">
          <ac:chgData name="Pascalle Cup" userId="acdf420d-3d1b-463e-9173-44ff0cd1b36a" providerId="ADAL" clId="{E27F0D48-8E3A-432B-9410-7A107B2AAB9A}" dt="2019-11-18T09:54:11.573" v="45" actId="478"/>
          <ac:picMkLst>
            <pc:docMk/>
            <pc:sldMk cId="1793067045" sldId="377"/>
            <ac:picMk id="3" creationId="{8320D9A0-E920-4CFA-931E-2D68126D90B3}"/>
          </ac:picMkLst>
        </pc:picChg>
      </pc:sldChg>
      <pc:sldChg chg="ord">
        <pc:chgData name="Pascalle Cup" userId="acdf420d-3d1b-463e-9173-44ff0cd1b36a" providerId="ADAL" clId="{E27F0D48-8E3A-432B-9410-7A107B2AAB9A}" dt="2019-11-15T12:42:42.232" v="1"/>
        <pc:sldMkLst>
          <pc:docMk/>
          <pc:sldMk cId="3744524702" sldId="396"/>
        </pc:sldMkLst>
      </pc:sldChg>
      <pc:sldChg chg="add">
        <pc:chgData name="Pascalle Cup" userId="acdf420d-3d1b-463e-9173-44ff0cd1b36a" providerId="ADAL" clId="{E27F0D48-8E3A-432B-9410-7A107B2AAB9A}" dt="2019-11-15T12:42:45.529" v="2"/>
        <pc:sldMkLst>
          <pc:docMk/>
          <pc:sldMk cId="772879459" sldId="40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2806829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286392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36782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2050474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22864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4264628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300625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221169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98657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2658057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D0DF-6525-4DBA-86C1-2BE34BA5B55D}" type="datetimeFigureOut">
              <a:rPr lang="nl-NL" smtClean="0"/>
              <a:t>18-11-2019</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36C8-8E5A-4E03-B704-DFA40452F201}" type="slidenum">
              <a:rPr lang="nl-NL" smtClean="0"/>
              <a:t>‹#›</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0701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novatienetwerkjeugd.nl/activiteiten/170-meet-up-wonen-doe-je-thuis"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7">
            <a:extLst>
              <a:ext uri="{FF2B5EF4-FFF2-40B4-BE49-F238E27FC236}">
                <a16:creationId xmlns:a16="http://schemas.microsoft.com/office/drawing/2014/main" id="{09005DAC-FEA5-473D-9DDF-630071BC1C51}"/>
              </a:ext>
            </a:extLst>
          </p:cNvPr>
          <p:cNvSpPr txBox="1"/>
          <p:nvPr/>
        </p:nvSpPr>
        <p:spPr>
          <a:xfrm>
            <a:off x="3841697" y="2097359"/>
            <a:ext cx="6242023" cy="1261884"/>
          </a:xfrm>
          <a:prstGeom prst="rect">
            <a:avLst/>
          </a:prstGeom>
          <a:noFill/>
        </p:spPr>
        <p:txBody>
          <a:bodyPr wrap="square" rtlCol="0">
            <a:spAutoFit/>
          </a:bodyPr>
          <a:lstStyle/>
          <a:p>
            <a:pPr algn="r"/>
            <a:r>
              <a:rPr lang="nl-NL" sz="2800" b="1">
                <a:solidFill>
                  <a:schemeClr val="accent6"/>
                </a:solidFill>
              </a:rPr>
              <a:t>LJ2 P2: L&amp;O  </a:t>
            </a:r>
          </a:p>
          <a:p>
            <a:pPr algn="r"/>
            <a:r>
              <a:rPr lang="nl-NL" sz="2400" b="1">
                <a:solidFill>
                  <a:schemeClr val="accent6"/>
                </a:solidFill>
              </a:rPr>
              <a:t>Maandag 18 / dinsdag 19 november</a:t>
            </a:r>
          </a:p>
          <a:p>
            <a:pPr algn="r"/>
            <a:r>
              <a:rPr lang="nl-NL" sz="2400" b="1">
                <a:solidFill>
                  <a:schemeClr val="accent6"/>
                </a:solidFill>
              </a:rPr>
              <a:t>Thema van de week</a:t>
            </a:r>
          </a:p>
        </p:txBody>
      </p:sp>
      <p:sp>
        <p:nvSpPr>
          <p:cNvPr id="2" name="Rechthoek 1">
            <a:extLst>
              <a:ext uri="{FF2B5EF4-FFF2-40B4-BE49-F238E27FC236}">
                <a16:creationId xmlns:a16="http://schemas.microsoft.com/office/drawing/2014/main" id="{9F3D19C5-6E8A-43E8-A3BC-7672C71C56E5}"/>
              </a:ext>
            </a:extLst>
          </p:cNvPr>
          <p:cNvSpPr/>
          <p:nvPr/>
        </p:nvSpPr>
        <p:spPr>
          <a:xfrm>
            <a:off x="2795322" y="3498758"/>
            <a:ext cx="7717177" cy="830997"/>
          </a:xfrm>
          <a:prstGeom prst="rect">
            <a:avLst/>
          </a:prstGeom>
        </p:spPr>
        <p:txBody>
          <a:bodyPr wrap="none">
            <a:spAutoFit/>
          </a:bodyPr>
          <a:lstStyle/>
          <a:p>
            <a:r>
              <a:rPr lang="nl-NL" sz="4800" b="1">
                <a:latin typeface="Bradley Hand ITC" panose="03070402050302030203" pitchFamily="66" charset="0"/>
              </a:rPr>
              <a:t>Plannen vanuit eigen doelen </a:t>
            </a:r>
          </a:p>
        </p:txBody>
      </p:sp>
    </p:spTree>
    <p:extLst>
      <p:ext uri="{BB962C8B-B14F-4D97-AF65-F5344CB8AC3E}">
        <p14:creationId xmlns:p14="http://schemas.microsoft.com/office/powerpoint/2010/main" val="179306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6DE37253-F5F7-401E-A51B-CA30978BC84B}"/>
              </a:ext>
            </a:extLst>
          </p:cNvPr>
          <p:cNvGraphicFramePr>
            <a:graphicFrameLocks noGrp="1"/>
          </p:cNvGraphicFramePr>
          <p:nvPr>
            <p:extLst>
              <p:ext uri="{D42A27DB-BD31-4B8C-83A1-F6EECF244321}">
                <p14:modId xmlns:p14="http://schemas.microsoft.com/office/powerpoint/2010/main" val="125305675"/>
              </p:ext>
            </p:extLst>
          </p:nvPr>
        </p:nvGraphicFramePr>
        <p:xfrm>
          <a:off x="3704735" y="664219"/>
          <a:ext cx="5052766" cy="5301001"/>
        </p:xfrm>
        <a:graphic>
          <a:graphicData uri="http://schemas.openxmlformats.org/drawingml/2006/table">
            <a:tbl>
              <a:tblPr firstRow="1" firstCol="1" bandRow="1">
                <a:tableStyleId>{5C22544A-7EE6-4342-B048-85BDC9FD1C3A}</a:tableStyleId>
              </a:tblPr>
              <a:tblGrid>
                <a:gridCol w="5052766">
                  <a:extLst>
                    <a:ext uri="{9D8B030D-6E8A-4147-A177-3AD203B41FA5}">
                      <a16:colId xmlns:a16="http://schemas.microsoft.com/office/drawing/2014/main" val="3966707789"/>
                    </a:ext>
                  </a:extLst>
                </a:gridCol>
              </a:tblGrid>
              <a:tr h="216738">
                <a:tc>
                  <a:txBody>
                    <a:bodyPr/>
                    <a:lstStyle/>
                    <a:p>
                      <a:pPr>
                        <a:lnSpc>
                          <a:spcPct val="107000"/>
                        </a:lnSpc>
                        <a:spcAft>
                          <a:spcPts val="0"/>
                        </a:spcAft>
                      </a:pPr>
                      <a:r>
                        <a:rPr lang="nl-NL" sz="2400">
                          <a:solidFill>
                            <a:schemeClr val="bg1"/>
                          </a:solidFill>
                          <a:effectLst/>
                        </a:rPr>
                        <a:t>Thema’s: </a:t>
                      </a:r>
                      <a:endParaRPr lang="nl-NL" sz="2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2907297127"/>
                  </a:ext>
                </a:extLst>
              </a:tr>
              <a:tr h="443511">
                <a:tc>
                  <a:txBody>
                    <a:bodyPr/>
                    <a:lstStyle/>
                    <a:p>
                      <a:pPr>
                        <a:lnSpc>
                          <a:spcPct val="107000"/>
                        </a:lnSpc>
                        <a:spcAft>
                          <a:spcPts val="0"/>
                        </a:spcAft>
                      </a:pPr>
                      <a:r>
                        <a:rPr lang="nl-NL" sz="1800">
                          <a:solidFill>
                            <a:schemeClr val="bg1"/>
                          </a:solidFill>
                          <a:effectLst/>
                        </a:rPr>
                        <a:t>Opstart en kennismaking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3325837241"/>
                  </a:ext>
                </a:extLst>
              </a:tr>
              <a:tr h="443511">
                <a:tc>
                  <a:txBody>
                    <a:bodyPr/>
                    <a:lstStyle/>
                    <a:p>
                      <a:pPr>
                        <a:lnSpc>
                          <a:spcPct val="107000"/>
                        </a:lnSpc>
                        <a:spcAft>
                          <a:spcPts val="0"/>
                        </a:spcAft>
                      </a:pPr>
                      <a:r>
                        <a:rPr lang="nl-NL" sz="1800">
                          <a:solidFill>
                            <a:schemeClr val="bg1"/>
                          </a:solidFill>
                          <a:effectLst/>
                        </a:rPr>
                        <a:t>Plannen vanuit eigen doelen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1982120968"/>
                  </a:ext>
                </a:extLst>
              </a:tr>
              <a:tr h="443511">
                <a:tc>
                  <a:txBody>
                    <a:bodyPr/>
                    <a:lstStyle/>
                    <a:p>
                      <a:pPr>
                        <a:lnSpc>
                          <a:spcPct val="107000"/>
                        </a:lnSpc>
                        <a:spcAft>
                          <a:spcPts val="0"/>
                        </a:spcAft>
                      </a:pPr>
                      <a:r>
                        <a:rPr lang="nl-NL" sz="1800">
                          <a:solidFill>
                            <a:schemeClr val="bg1"/>
                          </a:solidFill>
                          <a:effectLst/>
                        </a:rPr>
                        <a:t>Communicatie in samenwerken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2597705260"/>
                  </a:ext>
                </a:extLst>
              </a:tr>
              <a:tr h="515102">
                <a:tc>
                  <a:txBody>
                    <a:bodyPr/>
                    <a:lstStyle/>
                    <a:p>
                      <a:pPr>
                        <a:lnSpc>
                          <a:spcPct val="107000"/>
                        </a:lnSpc>
                        <a:spcAft>
                          <a:spcPts val="0"/>
                        </a:spcAft>
                      </a:pPr>
                      <a:r>
                        <a:rPr lang="nl-NL" sz="1800">
                          <a:solidFill>
                            <a:schemeClr val="bg1"/>
                          </a:solidFill>
                          <a:effectLst/>
                        </a:rPr>
                        <a:t>Wat kan ik en wat wil ik leren: hoe profileer je jezelf</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621598309"/>
                  </a:ext>
                </a:extLst>
              </a:tr>
              <a:tr h="216738">
                <a:tc>
                  <a:txBody>
                    <a:bodyPr/>
                    <a:lstStyle/>
                    <a:p>
                      <a:pPr>
                        <a:lnSpc>
                          <a:spcPct val="107000"/>
                        </a:lnSpc>
                        <a:spcAft>
                          <a:spcPts val="0"/>
                        </a:spcAft>
                      </a:pPr>
                      <a:r>
                        <a:rPr lang="nl-NL" sz="1800">
                          <a:solidFill>
                            <a:schemeClr val="bg1"/>
                          </a:solidFill>
                          <a:effectLst/>
                        </a:rPr>
                        <a:t>Mediawijsheid, eigen mening vormen</a:t>
                      </a:r>
                    </a:p>
                    <a:p>
                      <a:pPr>
                        <a:lnSpc>
                          <a:spcPct val="107000"/>
                        </a:lnSpc>
                        <a:spcAft>
                          <a:spcPts val="0"/>
                        </a:spcAft>
                      </a:pP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3661294238"/>
                  </a:ext>
                </a:extLst>
              </a:tr>
              <a:tr h="472398">
                <a:tc>
                  <a:txBody>
                    <a:bodyPr/>
                    <a:lstStyle/>
                    <a:p>
                      <a:pPr>
                        <a:lnSpc>
                          <a:spcPct val="107000"/>
                        </a:lnSpc>
                        <a:spcAft>
                          <a:spcPts val="0"/>
                        </a:spcAft>
                      </a:pPr>
                      <a:r>
                        <a:rPr lang="nl-NL" sz="1800">
                          <a:solidFill>
                            <a:schemeClr val="bg1"/>
                          </a:solidFill>
                          <a:effectLst/>
                        </a:rPr>
                        <a:t>Buitenlandstage en  de praktische kant daarvan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4115857425"/>
                  </a:ext>
                </a:extLst>
              </a:tr>
              <a:tr h="0">
                <a:tc>
                  <a:txBody>
                    <a:bodyPr/>
                    <a:lstStyle/>
                    <a:p>
                      <a:pPr>
                        <a:lnSpc>
                          <a:spcPct val="107000"/>
                        </a:lnSpc>
                        <a:spcAft>
                          <a:spcPts val="0"/>
                        </a:spcAft>
                      </a:pPr>
                      <a:r>
                        <a:rPr lang="nl-NL" sz="1800">
                          <a:solidFill>
                            <a:schemeClr val="bg1"/>
                          </a:solidFill>
                          <a:effectLst/>
                        </a:rPr>
                        <a:t>Op pad</a:t>
                      </a:r>
                    </a:p>
                    <a:p>
                      <a:pPr>
                        <a:lnSpc>
                          <a:spcPct val="107000"/>
                        </a:lnSpc>
                        <a:spcAft>
                          <a:spcPts val="0"/>
                        </a:spcAft>
                      </a:pP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1039179379"/>
                  </a:ext>
                </a:extLst>
              </a:tr>
              <a:tr h="443511">
                <a:tc>
                  <a:txBody>
                    <a:bodyPr/>
                    <a:lstStyle/>
                    <a:p>
                      <a:pPr>
                        <a:lnSpc>
                          <a:spcPct val="107000"/>
                        </a:lnSpc>
                        <a:spcAft>
                          <a:spcPts val="0"/>
                        </a:spcAft>
                      </a:pPr>
                      <a:r>
                        <a:rPr lang="nl-NL" sz="1800">
                          <a:solidFill>
                            <a:schemeClr val="bg1"/>
                          </a:solidFill>
                          <a:effectLst/>
                        </a:rPr>
                        <a:t>Communicatie en ‘verkopen’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575308520"/>
                  </a:ext>
                </a:extLst>
              </a:tr>
              <a:tr h="443511">
                <a:tc>
                  <a:txBody>
                    <a:bodyPr/>
                    <a:lstStyle/>
                    <a:p>
                      <a:pPr>
                        <a:lnSpc>
                          <a:spcPct val="107000"/>
                        </a:lnSpc>
                        <a:spcAft>
                          <a:spcPts val="0"/>
                        </a:spcAft>
                      </a:pPr>
                      <a:r>
                        <a:rPr lang="nl-NL" sz="1800">
                          <a:solidFill>
                            <a:schemeClr val="bg1"/>
                          </a:solidFill>
                          <a:effectLst/>
                        </a:rPr>
                        <a:t>Grote Kritische Debatshow </a:t>
                      </a: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1156315553"/>
                  </a:ext>
                </a:extLst>
              </a:tr>
              <a:tr h="216738">
                <a:tc>
                  <a:txBody>
                    <a:bodyPr/>
                    <a:lstStyle/>
                    <a:p>
                      <a:pPr>
                        <a:lnSpc>
                          <a:spcPct val="107000"/>
                        </a:lnSpc>
                        <a:spcAft>
                          <a:spcPts val="0"/>
                        </a:spcAft>
                      </a:pPr>
                      <a:r>
                        <a:rPr lang="nl-NL" sz="1800" err="1">
                          <a:solidFill>
                            <a:schemeClr val="bg1"/>
                          </a:solidFill>
                          <a:effectLst/>
                        </a:rPr>
                        <a:t>Toetsweek</a:t>
                      </a:r>
                      <a:r>
                        <a:rPr lang="nl-NL" sz="1800">
                          <a:solidFill>
                            <a:schemeClr val="bg1"/>
                          </a:solidFill>
                          <a:effectLst/>
                        </a:rPr>
                        <a:t> </a:t>
                      </a:r>
                    </a:p>
                    <a:p>
                      <a:pPr>
                        <a:lnSpc>
                          <a:spcPct val="107000"/>
                        </a:lnSpc>
                        <a:spcAft>
                          <a:spcPts val="0"/>
                        </a:spcAft>
                      </a:pPr>
                      <a:endParaRPr lang="nl-NL"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372264581"/>
                  </a:ext>
                </a:extLst>
              </a:tr>
            </a:tbl>
          </a:graphicData>
        </a:graphic>
      </p:graphicFrame>
    </p:spTree>
    <p:extLst>
      <p:ext uri="{BB962C8B-B14F-4D97-AF65-F5344CB8AC3E}">
        <p14:creationId xmlns:p14="http://schemas.microsoft.com/office/powerpoint/2010/main" val="226316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8F0641A-7B0E-42EE-B88D-371A54467657}"/>
              </a:ext>
            </a:extLst>
          </p:cNvPr>
          <p:cNvSpPr txBox="1"/>
          <p:nvPr/>
        </p:nvSpPr>
        <p:spPr>
          <a:xfrm>
            <a:off x="2922310" y="190471"/>
            <a:ext cx="9162853" cy="830997"/>
          </a:xfrm>
          <a:prstGeom prst="rect">
            <a:avLst/>
          </a:prstGeom>
          <a:noFill/>
        </p:spPr>
        <p:txBody>
          <a:bodyPr wrap="square" rtlCol="0">
            <a:spAutoFit/>
          </a:bodyPr>
          <a:lstStyle/>
          <a:p>
            <a:r>
              <a:rPr lang="nl-NL" sz="4800">
                <a:solidFill>
                  <a:schemeClr val="accent6"/>
                </a:solidFill>
                <a:latin typeface="Elephant" panose="02020904090505020303" pitchFamily="18" charset="0"/>
              </a:rPr>
              <a:t>Nieuw; vrije keuze opdracht!</a:t>
            </a:r>
          </a:p>
        </p:txBody>
      </p:sp>
      <p:sp>
        <p:nvSpPr>
          <p:cNvPr id="3" name="Tekstvak 2">
            <a:extLst>
              <a:ext uri="{FF2B5EF4-FFF2-40B4-BE49-F238E27FC236}">
                <a16:creationId xmlns:a16="http://schemas.microsoft.com/office/drawing/2014/main" id="{DE1469EA-A126-417C-B368-6C0D91DD96D7}"/>
              </a:ext>
            </a:extLst>
          </p:cNvPr>
          <p:cNvSpPr txBox="1"/>
          <p:nvPr/>
        </p:nvSpPr>
        <p:spPr>
          <a:xfrm>
            <a:off x="471340" y="1021468"/>
            <a:ext cx="11472421" cy="5139869"/>
          </a:xfrm>
          <a:prstGeom prst="rect">
            <a:avLst/>
          </a:prstGeom>
          <a:noFill/>
        </p:spPr>
        <p:txBody>
          <a:bodyPr wrap="square" rtlCol="0">
            <a:spAutoFit/>
          </a:bodyPr>
          <a:lstStyle/>
          <a:p>
            <a:r>
              <a:rPr lang="nl-NL" sz="2000">
                <a:solidFill>
                  <a:schemeClr val="accent6"/>
                </a:solidFill>
              </a:rPr>
              <a:t>In de weken dat de individuele gesprekken worden gevoerd, kunnen de mensen die geen gesprek hebben, aan de slag met een van de onderstaande mogelijkheden:</a:t>
            </a:r>
          </a:p>
          <a:p>
            <a:endParaRPr lang="nl-NL"/>
          </a:p>
          <a:p>
            <a:pPr marL="342900" indent="-342900">
              <a:buAutoNum type="arabicParenR"/>
            </a:pPr>
            <a:r>
              <a:rPr lang="nl-NL"/>
              <a:t>Maak met het groepje een advies voor ‘duurzame inkoop voor Helicon Tilburg’ en organiseer een sessie met enkele teamleden hierover. </a:t>
            </a:r>
          </a:p>
          <a:p>
            <a:endParaRPr lang="nl-NL"/>
          </a:p>
          <a:p>
            <a:r>
              <a:rPr lang="nl-NL"/>
              <a:t>2) Onderzoek met het groepje de mogelijkheden van meer digitaal onderwijs bij Helicon Tilburg en organiseer een sessie met enkele teamleden hierover.</a:t>
            </a:r>
          </a:p>
          <a:p>
            <a:endParaRPr lang="nl-NL"/>
          </a:p>
          <a:p>
            <a:r>
              <a:rPr lang="nl-NL"/>
              <a:t>3) Organiseer als groep </a:t>
            </a:r>
            <a:r>
              <a:rPr lang="nl-NL" b="1">
                <a:solidFill>
                  <a:schemeClr val="accent6"/>
                </a:solidFill>
              </a:rPr>
              <a:t>excursie 1</a:t>
            </a:r>
            <a:r>
              <a:rPr lang="nl-NL" b="1"/>
              <a:t> </a:t>
            </a:r>
            <a:r>
              <a:rPr lang="nl-NL"/>
              <a:t>voor de hele groep 2e </a:t>
            </a:r>
            <a:r>
              <a:rPr lang="nl-NL" err="1"/>
              <a:t>jaars</a:t>
            </a:r>
            <a:r>
              <a:rPr lang="nl-NL"/>
              <a:t>. Criteria; het helpt &amp; inspireert je medestudenten tot kritisch nadenken in het algemeen of over een specifiek thema. </a:t>
            </a:r>
          </a:p>
          <a:p>
            <a:endParaRPr lang="nl-NL"/>
          </a:p>
          <a:p>
            <a:r>
              <a:rPr lang="nl-NL"/>
              <a:t>4) Organiseer </a:t>
            </a:r>
            <a:r>
              <a:rPr lang="nl-NL" b="1">
                <a:solidFill>
                  <a:schemeClr val="accent6"/>
                </a:solidFill>
              </a:rPr>
              <a:t>excursie 2</a:t>
            </a:r>
            <a:r>
              <a:rPr lang="nl-NL"/>
              <a:t> voor de hele groep 2e </a:t>
            </a:r>
            <a:r>
              <a:rPr lang="nl-NL" err="1"/>
              <a:t>jaars</a:t>
            </a:r>
            <a:r>
              <a:rPr lang="nl-NL"/>
              <a:t>. Criteria; het helpt &amp; inspireert je medestudenten tot kritisch nadenken in het algemeen of over een specifiek thema.</a:t>
            </a:r>
          </a:p>
          <a:p>
            <a:endParaRPr lang="nl-NL"/>
          </a:p>
          <a:p>
            <a:r>
              <a:rPr lang="nl-NL"/>
              <a:t>5) Niets van dit alles? Je maak dan een eigen plan (met doelen en planning) om de uren in week 2,3,4 nuttig te besteden. Je gaat ook niet mee op excursie en zal die twee vrijdagmiddagen op school doorbrengen; deze uren staan ook in je eigen plan. </a:t>
            </a:r>
          </a:p>
        </p:txBody>
      </p:sp>
    </p:spTree>
    <p:extLst>
      <p:ext uri="{BB962C8B-B14F-4D97-AF65-F5344CB8AC3E}">
        <p14:creationId xmlns:p14="http://schemas.microsoft.com/office/powerpoint/2010/main" val="625002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EC43ABD0-2047-45A2-95E5-F63ED80998EB}"/>
              </a:ext>
            </a:extLst>
          </p:cNvPr>
          <p:cNvGraphicFramePr>
            <a:graphicFrameLocks noGrp="1"/>
          </p:cNvGraphicFramePr>
          <p:nvPr>
            <p:extLst>
              <p:ext uri="{D42A27DB-BD31-4B8C-83A1-F6EECF244321}">
                <p14:modId xmlns:p14="http://schemas.microsoft.com/office/powerpoint/2010/main" val="3615784014"/>
              </p:ext>
            </p:extLst>
          </p:nvPr>
        </p:nvGraphicFramePr>
        <p:xfrm>
          <a:off x="348792" y="179109"/>
          <a:ext cx="11613820" cy="6467051"/>
        </p:xfrm>
        <a:graphic>
          <a:graphicData uri="http://schemas.openxmlformats.org/drawingml/2006/table">
            <a:tbl>
              <a:tblPr firstRow="1" firstCol="1" bandRow="1">
                <a:tableStyleId>{5C22544A-7EE6-4342-B048-85BDC9FD1C3A}</a:tableStyleId>
              </a:tblPr>
              <a:tblGrid>
                <a:gridCol w="333505">
                  <a:extLst>
                    <a:ext uri="{9D8B030D-6E8A-4147-A177-3AD203B41FA5}">
                      <a16:colId xmlns:a16="http://schemas.microsoft.com/office/drawing/2014/main" val="3028072619"/>
                    </a:ext>
                  </a:extLst>
                </a:gridCol>
                <a:gridCol w="2015151">
                  <a:extLst>
                    <a:ext uri="{9D8B030D-6E8A-4147-A177-3AD203B41FA5}">
                      <a16:colId xmlns:a16="http://schemas.microsoft.com/office/drawing/2014/main" val="1897995154"/>
                    </a:ext>
                  </a:extLst>
                </a:gridCol>
                <a:gridCol w="2117942">
                  <a:extLst>
                    <a:ext uri="{9D8B030D-6E8A-4147-A177-3AD203B41FA5}">
                      <a16:colId xmlns:a16="http://schemas.microsoft.com/office/drawing/2014/main" val="1431172088"/>
                    </a:ext>
                  </a:extLst>
                </a:gridCol>
                <a:gridCol w="2234959">
                  <a:extLst>
                    <a:ext uri="{9D8B030D-6E8A-4147-A177-3AD203B41FA5}">
                      <a16:colId xmlns:a16="http://schemas.microsoft.com/office/drawing/2014/main" val="2102765207"/>
                    </a:ext>
                  </a:extLst>
                </a:gridCol>
                <a:gridCol w="2117942">
                  <a:extLst>
                    <a:ext uri="{9D8B030D-6E8A-4147-A177-3AD203B41FA5}">
                      <a16:colId xmlns:a16="http://schemas.microsoft.com/office/drawing/2014/main" val="3043048448"/>
                    </a:ext>
                  </a:extLst>
                </a:gridCol>
                <a:gridCol w="2794321">
                  <a:extLst>
                    <a:ext uri="{9D8B030D-6E8A-4147-A177-3AD203B41FA5}">
                      <a16:colId xmlns:a16="http://schemas.microsoft.com/office/drawing/2014/main" val="110927152"/>
                    </a:ext>
                  </a:extLst>
                </a:gridCol>
              </a:tblGrid>
              <a:tr h="368671">
                <a:tc>
                  <a:txBody>
                    <a:bodyPr/>
                    <a:lstStyle/>
                    <a:p>
                      <a:pPr>
                        <a:lnSpc>
                          <a:spcPct val="107000"/>
                        </a:lnSpc>
                        <a:spcAft>
                          <a:spcPts val="0"/>
                        </a:spcAft>
                      </a:pPr>
                      <a:r>
                        <a:rPr lang="nl-NL" sz="1100">
                          <a:effectLst/>
                        </a:rPr>
                        <a:t>Week</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Thema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Maandag 1 uur </a:t>
                      </a:r>
                    </a:p>
                    <a:p>
                      <a:pPr>
                        <a:lnSpc>
                          <a:spcPct val="107000"/>
                        </a:lnSpc>
                        <a:spcAft>
                          <a:spcPts val="0"/>
                        </a:spcAft>
                      </a:pPr>
                      <a:r>
                        <a:rPr lang="nl-NL" sz="1100">
                          <a:effectLst/>
                        </a:rPr>
                        <a:t>Thomas en Pascalle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Dinsdag 1 uur </a:t>
                      </a:r>
                    </a:p>
                    <a:p>
                      <a:pPr>
                        <a:lnSpc>
                          <a:spcPct val="107000"/>
                        </a:lnSpc>
                        <a:spcAft>
                          <a:spcPts val="0"/>
                        </a:spcAft>
                      </a:pPr>
                      <a:r>
                        <a:rPr lang="nl-NL" sz="1100">
                          <a:effectLst/>
                        </a:rPr>
                        <a:t>Thomas en Pascalle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Woensdag 1 uur </a:t>
                      </a:r>
                    </a:p>
                    <a:p>
                      <a:pPr>
                        <a:lnSpc>
                          <a:spcPct val="107000"/>
                        </a:lnSpc>
                        <a:spcAft>
                          <a:spcPts val="0"/>
                        </a:spcAft>
                      </a:pPr>
                      <a:r>
                        <a:rPr lang="nl-NL" sz="1100">
                          <a:effectLst/>
                        </a:rPr>
                        <a:t>Thomas en Stijn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Vrijdag 2 uren </a:t>
                      </a:r>
                    </a:p>
                    <a:p>
                      <a:pPr>
                        <a:lnSpc>
                          <a:spcPct val="107000"/>
                        </a:lnSpc>
                        <a:spcAft>
                          <a:spcPts val="0"/>
                        </a:spcAft>
                      </a:pPr>
                      <a:r>
                        <a:rPr lang="nl-NL" sz="1100">
                          <a:effectLst/>
                        </a:rPr>
                        <a:t>Thomas en Pascalle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3022522882"/>
                  </a:ext>
                </a:extLst>
              </a:tr>
              <a:tr h="745683">
                <a:tc>
                  <a:txBody>
                    <a:bodyPr/>
                    <a:lstStyle/>
                    <a:p>
                      <a:pPr>
                        <a:lnSpc>
                          <a:spcPct val="107000"/>
                        </a:lnSpc>
                        <a:spcAft>
                          <a:spcPts val="0"/>
                        </a:spcAft>
                      </a:pPr>
                      <a:r>
                        <a:rPr lang="nl-NL" sz="1100">
                          <a:effectLst/>
                        </a:rPr>
                        <a:t>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Opstart en kennismaking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Opstart met eigen groep</a:t>
                      </a:r>
                    </a:p>
                    <a:p>
                      <a:pPr>
                        <a:lnSpc>
                          <a:spcPct val="107000"/>
                        </a:lnSpc>
                        <a:spcAft>
                          <a:spcPts val="0"/>
                        </a:spcAft>
                      </a:pPr>
                      <a:r>
                        <a:rPr lang="nl-NL" sz="1100">
                          <a:effectLst/>
                        </a:rPr>
                        <a:t>Kennismaking </a:t>
                      </a:r>
                    </a:p>
                    <a:p>
                      <a:pPr>
                        <a:lnSpc>
                          <a:spcPct val="107000"/>
                        </a:lnSpc>
                        <a:spcAft>
                          <a:spcPts val="0"/>
                        </a:spcAft>
                      </a:pPr>
                      <a:r>
                        <a:rPr lang="nl-NL" sz="1100">
                          <a:effectLst/>
                        </a:rPr>
                        <a:t>Brief </a:t>
                      </a:r>
                    </a:p>
                    <a:p>
                      <a:pPr>
                        <a:lnSpc>
                          <a:spcPct val="107000"/>
                        </a:lnSpc>
                        <a:spcAft>
                          <a:spcPts val="0"/>
                        </a:spcAft>
                      </a:pPr>
                      <a:r>
                        <a:rPr lang="nl-NL" sz="1100">
                          <a:effectLst/>
                        </a:rPr>
                        <a:t>Vb. speeddate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Speeddate met 1</a:t>
                      </a:r>
                      <a:r>
                        <a:rPr lang="nl-NL" sz="1100" baseline="30000">
                          <a:effectLst/>
                        </a:rPr>
                        <a:t>e</a:t>
                      </a:r>
                      <a:r>
                        <a:rPr lang="nl-NL" sz="1100">
                          <a:effectLst/>
                        </a:rPr>
                        <a:t> jaars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Generatie Z</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1</a:t>
                      </a:r>
                      <a:r>
                        <a:rPr lang="nl-NL" sz="1100" baseline="30000">
                          <a:effectLst/>
                        </a:rPr>
                        <a:t>e</a:t>
                      </a:r>
                      <a:r>
                        <a:rPr lang="nl-NL" sz="1100">
                          <a:effectLst/>
                        </a:rPr>
                        <a:t> uur; centrale intro van 21th century skills, de planning en info over open ruimte,</a:t>
                      </a:r>
                    </a:p>
                    <a:p>
                      <a:pPr>
                        <a:lnSpc>
                          <a:spcPct val="107000"/>
                        </a:lnSpc>
                        <a:spcAft>
                          <a:spcPts val="0"/>
                        </a:spcAft>
                      </a:pPr>
                      <a:r>
                        <a:rPr lang="nl-NL" sz="1100">
                          <a:effectLst/>
                        </a:rPr>
                        <a:t>2</a:t>
                      </a:r>
                      <a:r>
                        <a:rPr lang="nl-NL" sz="1100" baseline="30000">
                          <a:effectLst/>
                        </a:rPr>
                        <a:t>e</a:t>
                      </a:r>
                      <a:r>
                        <a:rPr lang="nl-NL" sz="1100">
                          <a:effectLst/>
                        </a:rPr>
                        <a:t> uur; eigen klas: terugkomen op brieven en verder met kennismaking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825865549"/>
                  </a:ext>
                </a:extLst>
              </a:tr>
              <a:tr h="557176">
                <a:tc>
                  <a:txBody>
                    <a:bodyPr/>
                    <a:lstStyle/>
                    <a:p>
                      <a:pPr>
                        <a:lnSpc>
                          <a:spcPct val="107000"/>
                        </a:lnSpc>
                        <a:spcAft>
                          <a:spcPts val="0"/>
                        </a:spcAft>
                      </a:pPr>
                      <a:r>
                        <a:rPr lang="nl-NL" sz="1100">
                          <a:effectLst/>
                        </a:rPr>
                        <a:t>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Plannen vanuit eigen doelen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Bepalen van eigen doelen voor deze periode.</a:t>
                      </a:r>
                    </a:p>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Plannen</a:t>
                      </a:r>
                    </a:p>
                    <a:p>
                      <a:pPr>
                        <a:lnSpc>
                          <a:spcPct val="107000"/>
                        </a:lnSpc>
                        <a:spcAft>
                          <a:spcPts val="0"/>
                        </a:spcAft>
                      </a:pPr>
                      <a:r>
                        <a:rPr lang="nl-NL" sz="1100">
                          <a:effectLst/>
                        </a:rPr>
                        <a:t>Yoni over buitenlandstage.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Bepalen van de groepen voor de ‘open ruimte’.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Aantal individuele gesprekken / anderen werken aan activiteiten in ‘open ruimte’. </a:t>
                      </a:r>
                    </a:p>
                    <a:p>
                      <a:pPr>
                        <a:lnSpc>
                          <a:spcPct val="107000"/>
                        </a:lnSpc>
                        <a:spcAft>
                          <a:spcPts val="0"/>
                        </a:spcAft>
                      </a:pPr>
                      <a:r>
                        <a:rPr lang="nl-NL" sz="1100">
                          <a:effectLst/>
                        </a:rPr>
                        <a:t>2</a:t>
                      </a:r>
                      <a:r>
                        <a:rPr lang="nl-NL" sz="1100" baseline="30000">
                          <a:effectLst/>
                        </a:rPr>
                        <a:t>e</a:t>
                      </a:r>
                      <a:r>
                        <a:rPr lang="nl-NL" sz="1100">
                          <a:effectLst/>
                        </a:rPr>
                        <a:t> uur: doelen en week evalueren.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3711824520"/>
                  </a:ext>
                </a:extLst>
              </a:tr>
              <a:tr h="557176">
                <a:tc>
                  <a:txBody>
                    <a:bodyPr/>
                    <a:lstStyle/>
                    <a:p>
                      <a:pPr>
                        <a:lnSpc>
                          <a:spcPct val="107000"/>
                        </a:lnSpc>
                        <a:spcAft>
                          <a:spcPts val="0"/>
                        </a:spcAft>
                      </a:pPr>
                      <a:r>
                        <a:rPr lang="nl-NL" sz="1100">
                          <a:effectLst/>
                        </a:rPr>
                        <a:t>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Communicatie in samenwerken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Intro in thema en koppeling naar school.</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Rollen en stijlen; welke zijn er, welke stijl past bij jou en hoe zit het met jullie groepje?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Oefenen met communicatie in samenwerking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Aantal individuele gesprekken / anderen werken aan activiteiten in ‘open ruimte’. </a:t>
                      </a:r>
                    </a:p>
                    <a:p>
                      <a:pPr>
                        <a:lnSpc>
                          <a:spcPct val="107000"/>
                        </a:lnSpc>
                        <a:spcAft>
                          <a:spcPts val="0"/>
                        </a:spcAft>
                      </a:pPr>
                      <a:r>
                        <a:rPr lang="nl-NL" sz="1100">
                          <a:effectLst/>
                        </a:rPr>
                        <a:t>2e uur: doelen en week evalueren.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4079028633"/>
                  </a:ext>
                </a:extLst>
              </a:tr>
              <a:tr h="934188">
                <a:tc>
                  <a:txBody>
                    <a:bodyPr/>
                    <a:lstStyle/>
                    <a:p>
                      <a:pPr>
                        <a:lnSpc>
                          <a:spcPct val="107000"/>
                        </a:lnSpc>
                        <a:spcAft>
                          <a:spcPts val="0"/>
                        </a:spcAft>
                      </a:pPr>
                      <a:r>
                        <a:rPr lang="nl-NL" sz="1100">
                          <a:effectLst/>
                        </a:rPr>
                        <a:t>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Wat kan ik en wat wil ik leren: hoe profileer jezelf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Kwaliteiten, leerpunten, ontwikkelpunten &amp; link met stage. </a:t>
                      </a:r>
                    </a:p>
                    <a:p>
                      <a:pPr>
                        <a:lnSpc>
                          <a:spcPct val="107000"/>
                        </a:lnSpc>
                        <a:spcAft>
                          <a:spcPts val="0"/>
                        </a:spcAft>
                      </a:pPr>
                      <a:r>
                        <a:rPr lang="nl-NL" sz="1100">
                          <a:effectLst/>
                        </a:rPr>
                        <a:t>Bespreken, spelen met kwaliteiten (-spel?) en zo ook valkuilen en allergieën bespreken.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LinkedIn profiel maken; wat hoort daar in, wat schrijf je, hoe schrijf je, afbeeldingen en artikelen toevoegen?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Schrijf sollicitatiebrief naar je droombedrijf.</a:t>
                      </a:r>
                    </a:p>
                    <a:p>
                      <a:pPr>
                        <a:lnSpc>
                          <a:spcPct val="107000"/>
                        </a:lnSpc>
                        <a:spcAft>
                          <a:spcPts val="0"/>
                        </a:spcAft>
                      </a:pPr>
                      <a:r>
                        <a:rPr lang="nl-NL" sz="1100">
                          <a:effectLst/>
                        </a:rPr>
                        <a:t>Schrijf een brief naar stagebedrijf: wat kan ik al (breng ik) en wat wil ik leren.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Aantal individuele gesprekken / anderen werken aan activiteiten in ‘open ruimte’. </a:t>
                      </a:r>
                    </a:p>
                    <a:p>
                      <a:pPr>
                        <a:lnSpc>
                          <a:spcPct val="107000"/>
                        </a:lnSpc>
                        <a:spcAft>
                          <a:spcPts val="0"/>
                        </a:spcAft>
                      </a:pPr>
                      <a:r>
                        <a:rPr lang="nl-NL" sz="1100">
                          <a:effectLst/>
                        </a:rPr>
                        <a:t>2e uur: doelen en week evalueren.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1144983503"/>
                  </a:ext>
                </a:extLst>
              </a:tr>
              <a:tr h="557176">
                <a:tc>
                  <a:txBody>
                    <a:bodyPr/>
                    <a:lstStyle/>
                    <a:p>
                      <a:pPr>
                        <a:lnSpc>
                          <a:spcPct val="107000"/>
                        </a:lnSpc>
                        <a:spcAft>
                          <a:spcPts val="0"/>
                        </a:spcAft>
                      </a:pPr>
                      <a:r>
                        <a:rPr lang="nl-NL" sz="1100">
                          <a:effectLst/>
                        </a:rPr>
                        <a:t>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Mediawijsheid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Media, fake </a:t>
                      </a:r>
                      <a:r>
                        <a:rPr lang="nl-NL" sz="1100" err="1">
                          <a:effectLst/>
                        </a:rPr>
                        <a:t>news</a:t>
                      </a:r>
                      <a:r>
                        <a:rPr lang="nl-NL" sz="1100">
                          <a:effectLst/>
                        </a:rPr>
                        <a:t>, kritisch kijken, eigen mening.</a:t>
                      </a:r>
                    </a:p>
                    <a:p>
                      <a:pPr>
                        <a:lnSpc>
                          <a:spcPct val="107000"/>
                        </a:lnSpc>
                        <a:spcAft>
                          <a:spcPts val="0"/>
                        </a:spcAft>
                      </a:pPr>
                      <a:r>
                        <a:rPr lang="nl-NL" sz="1100">
                          <a:effectLst/>
                        </a:rPr>
                        <a:t>Tevens check van vrijdag.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Eigen mening vormen.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Eigen mening uitleggen en verdedigen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OP PAD 1 &gt; excursie gekozen en voorbereidt door studenten in week 2,3,4.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4240544409"/>
                  </a:ext>
                </a:extLst>
              </a:tr>
              <a:tr h="745683">
                <a:tc>
                  <a:txBody>
                    <a:bodyPr/>
                    <a:lstStyle/>
                    <a:p>
                      <a:pPr>
                        <a:lnSpc>
                          <a:spcPct val="107000"/>
                        </a:lnSpc>
                        <a:spcAft>
                          <a:spcPts val="0"/>
                        </a:spcAft>
                      </a:pPr>
                      <a:r>
                        <a:rPr lang="nl-NL" sz="1100">
                          <a:effectLst/>
                        </a:rPr>
                        <a:t>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Buitenlandstage en  de praktische kant daarvan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Wat is er allemaal nodig in de voorbereiding.</a:t>
                      </a:r>
                    </a:p>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Hoe ga jij dat aanpakken? Wat heb je nog nodig, waar heb je hup bij nodig.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Werken aan de voorbereiding en ‘helpdesk’ is open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Korte presentaties in Engels over buitenlandstage en ruimte voor feedback door klasgenoten. </a:t>
                      </a:r>
                    </a:p>
                    <a:p>
                      <a:pPr>
                        <a:lnSpc>
                          <a:spcPct val="107000"/>
                        </a:lnSpc>
                        <a:spcAft>
                          <a:spcPts val="0"/>
                        </a:spcAft>
                      </a:pPr>
                      <a:r>
                        <a:rPr lang="nl-NL" sz="1100">
                          <a:effectLst/>
                        </a:rPr>
                        <a:t>2e uur: doelen en week evalueren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3692970764"/>
                  </a:ext>
                </a:extLst>
              </a:tr>
              <a:tr h="368671">
                <a:tc>
                  <a:txBody>
                    <a:bodyPr/>
                    <a:lstStyle/>
                    <a:p>
                      <a:pPr>
                        <a:lnSpc>
                          <a:spcPct val="107000"/>
                        </a:lnSpc>
                        <a:spcAft>
                          <a:spcPts val="0"/>
                        </a:spcAft>
                      </a:pPr>
                      <a:r>
                        <a:rPr lang="nl-NL" sz="1100">
                          <a:effectLst/>
                        </a:rPr>
                        <a:t>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Op pad</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Check van vrijdag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OP PAD 2 &gt; excursie gekozen en voorbereidt door studenten in week 2,3,4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3180760227"/>
                  </a:ext>
                </a:extLst>
              </a:tr>
              <a:tr h="469163">
                <a:tc>
                  <a:txBody>
                    <a:bodyPr/>
                    <a:lstStyle/>
                    <a:p>
                      <a:pPr>
                        <a:lnSpc>
                          <a:spcPct val="107000"/>
                        </a:lnSpc>
                        <a:spcAft>
                          <a:spcPts val="0"/>
                        </a:spcAft>
                      </a:pPr>
                      <a:r>
                        <a:rPr lang="nl-NL" sz="1100">
                          <a:effectLst/>
                        </a:rPr>
                        <a:t>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Communicatie en ‘verkopen’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Pitchen en andere presentatievormen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Toepassen: verkoop je jouw idee? filmen en feedback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Argumenteren; hoe overtuig je anderen?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Voorbereiding Grote Kritische Debatshow</a:t>
                      </a:r>
                    </a:p>
                    <a:p>
                      <a:pPr>
                        <a:lnSpc>
                          <a:spcPct val="107000"/>
                        </a:lnSpc>
                        <a:spcAft>
                          <a:spcPts val="0"/>
                        </a:spcAft>
                      </a:pPr>
                      <a:r>
                        <a:rPr lang="nl-NL" sz="1100">
                          <a:effectLst/>
                        </a:rPr>
                        <a:t>2e uur: doelen en week evalueren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3033619913"/>
                  </a:ext>
                </a:extLst>
              </a:tr>
              <a:tr h="934188">
                <a:tc>
                  <a:txBody>
                    <a:bodyPr/>
                    <a:lstStyle/>
                    <a:p>
                      <a:pPr>
                        <a:lnSpc>
                          <a:spcPct val="107000"/>
                        </a:lnSpc>
                        <a:spcAft>
                          <a:spcPts val="0"/>
                        </a:spcAft>
                      </a:pPr>
                      <a:r>
                        <a:rPr lang="nl-NL" sz="1100">
                          <a:effectLst/>
                        </a:rPr>
                        <a:t>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a:effectLst/>
                        </a:rPr>
                        <a:t>Grote Kritische Debatshow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Introductie van de stellingen (gekoppeld aan IBS, buitenlandstage en maatschappelijke thema’s?) en verdiepen in de inhoud / research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Verkennen van de meningen en pitch maken, oefenen in groepjes.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Beargumenteren van je eigen mening over de stellingen: oefenen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100">
                          <a:effectLst/>
                        </a:rPr>
                        <a:t>Grote Kritische Debatshow</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1334833195"/>
                  </a:ext>
                </a:extLst>
              </a:tr>
              <a:tr h="229276">
                <a:tc>
                  <a:txBody>
                    <a:bodyPr/>
                    <a:lstStyle/>
                    <a:p>
                      <a:pPr>
                        <a:lnSpc>
                          <a:spcPct val="107000"/>
                        </a:lnSpc>
                        <a:spcAft>
                          <a:spcPts val="0"/>
                        </a:spcAft>
                      </a:pPr>
                      <a:r>
                        <a:rPr lang="nl-NL" sz="900">
                          <a:effectLst/>
                        </a:rPr>
                        <a:t>10</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1400" b="1" err="1">
                          <a:effectLst/>
                        </a:rPr>
                        <a:t>Toetsweek</a:t>
                      </a:r>
                      <a:r>
                        <a:rPr lang="nl-NL" sz="1400" b="1">
                          <a:effectLst/>
                        </a:rPr>
                        <a:t> </a:t>
                      </a:r>
                      <a:endParaRPr lang="nl-NL" sz="1400" b="1">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900">
                          <a:effectLst/>
                        </a:rPr>
                        <a: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900">
                          <a:effectLst/>
                        </a:rPr>
                        <a: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900">
                          <a:effectLst/>
                        </a:rPr>
                        <a: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tc>
                  <a:txBody>
                    <a:bodyPr/>
                    <a:lstStyle/>
                    <a:p>
                      <a:pPr>
                        <a:lnSpc>
                          <a:spcPct val="107000"/>
                        </a:lnSpc>
                        <a:spcAft>
                          <a:spcPts val="0"/>
                        </a:spcAft>
                      </a:pPr>
                      <a:r>
                        <a:rPr lang="nl-NL" sz="900">
                          <a:effectLst/>
                        </a:rPr>
                        <a: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40700" marR="40700" marT="0" marB="0"/>
                </a:tc>
                <a:extLst>
                  <a:ext uri="{0D108BD9-81ED-4DB2-BD59-A6C34878D82A}">
                    <a16:rowId xmlns:a16="http://schemas.microsoft.com/office/drawing/2014/main" val="1783813988"/>
                  </a:ext>
                </a:extLst>
              </a:tr>
            </a:tbl>
          </a:graphicData>
        </a:graphic>
      </p:graphicFrame>
    </p:spTree>
    <p:extLst>
      <p:ext uri="{BB962C8B-B14F-4D97-AF65-F5344CB8AC3E}">
        <p14:creationId xmlns:p14="http://schemas.microsoft.com/office/powerpoint/2010/main" val="323531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D1A0AD1-B217-4A2C-81D7-6FB2FF59B411}"/>
              </a:ext>
            </a:extLst>
          </p:cNvPr>
          <p:cNvSpPr txBox="1"/>
          <p:nvPr/>
        </p:nvSpPr>
        <p:spPr>
          <a:xfrm>
            <a:off x="1319752" y="1074656"/>
            <a:ext cx="3330803" cy="584775"/>
          </a:xfrm>
          <a:prstGeom prst="rect">
            <a:avLst/>
          </a:prstGeom>
          <a:noFill/>
        </p:spPr>
        <p:txBody>
          <a:bodyPr wrap="square" rtlCol="0">
            <a:spAutoFit/>
          </a:bodyPr>
          <a:lstStyle/>
          <a:p>
            <a:r>
              <a:rPr lang="nl-NL" sz="3200" b="1">
                <a:solidFill>
                  <a:schemeClr val="accent6"/>
                </a:solidFill>
              </a:rPr>
              <a:t>Wat ga jij doen?</a:t>
            </a:r>
          </a:p>
        </p:txBody>
      </p:sp>
      <p:sp>
        <p:nvSpPr>
          <p:cNvPr id="5" name="Rechthoek 4">
            <a:extLst>
              <a:ext uri="{FF2B5EF4-FFF2-40B4-BE49-F238E27FC236}">
                <a16:creationId xmlns:a16="http://schemas.microsoft.com/office/drawing/2014/main" id="{98EC7D69-5638-425B-8EBD-7805316452A6}"/>
              </a:ext>
            </a:extLst>
          </p:cNvPr>
          <p:cNvSpPr/>
          <p:nvPr/>
        </p:nvSpPr>
        <p:spPr>
          <a:xfrm>
            <a:off x="1319752" y="1570114"/>
            <a:ext cx="10567448" cy="4524315"/>
          </a:xfrm>
          <a:prstGeom prst="rect">
            <a:avLst/>
          </a:prstGeom>
        </p:spPr>
        <p:txBody>
          <a:bodyPr wrap="square">
            <a:spAutoFit/>
          </a:bodyPr>
          <a:lstStyle/>
          <a:p>
            <a:endParaRPr lang="nl-NL"/>
          </a:p>
          <a:p>
            <a:r>
              <a:rPr lang="nl-NL"/>
              <a:t>Groep 1: maak een advies voor ‘duurzame inkoop voor Helicon Tilburg’ en organiseer een sessie met enkele teamleden hierover. </a:t>
            </a:r>
          </a:p>
          <a:p>
            <a:endParaRPr lang="nl-NL"/>
          </a:p>
          <a:p>
            <a:r>
              <a:rPr lang="nl-NL"/>
              <a:t>Groep 2: onderzoek de mogelijkheden van meer digitaal onderwijs bij Helicon Tilburg en organiseer een sessie met enkele teamleden hierover.</a:t>
            </a:r>
          </a:p>
          <a:p>
            <a:endParaRPr lang="nl-NL"/>
          </a:p>
          <a:p>
            <a:r>
              <a:rPr lang="nl-NL"/>
              <a:t>Groep 3: organiseer excursie 1 voor de hele groep 2e </a:t>
            </a:r>
            <a:r>
              <a:rPr lang="nl-NL" err="1"/>
              <a:t>jaars</a:t>
            </a:r>
            <a:r>
              <a:rPr lang="nl-NL"/>
              <a:t>. Criteria; het helpt &amp; inspireert je medestudenten tot kritisch nadenken in het algemeen of over een specifiek thema. </a:t>
            </a:r>
          </a:p>
          <a:p>
            <a:endParaRPr lang="nl-NL"/>
          </a:p>
          <a:p>
            <a:r>
              <a:rPr lang="nl-NL"/>
              <a:t>Groep 4: organiseer excursie 2 voor de hele groep 2e </a:t>
            </a:r>
            <a:r>
              <a:rPr lang="nl-NL" err="1"/>
              <a:t>jaars</a:t>
            </a:r>
            <a:r>
              <a:rPr lang="nl-NL"/>
              <a:t>. Criteria; het helpt &amp; inspireert je medestudenten tot kritisch nadenken in het algemeen of over een specifiek thema.</a:t>
            </a:r>
          </a:p>
          <a:p>
            <a:endParaRPr lang="nl-NL"/>
          </a:p>
          <a:p>
            <a:r>
              <a:rPr lang="nl-NL"/>
              <a:t>Niets van dit alles? Je maak dan een eigen plan (met doelen en planning) om de uren in week 2,3,4 nuttig te besteden. Je gaat ook niet mee op excursie en zal die twee vrijdagmiddagen op school doorbrengen; deze uren staan ook in je eigen plan. </a:t>
            </a:r>
          </a:p>
        </p:txBody>
      </p:sp>
      <p:sp>
        <p:nvSpPr>
          <p:cNvPr id="6" name="Dubbele golf 5">
            <a:extLst>
              <a:ext uri="{FF2B5EF4-FFF2-40B4-BE49-F238E27FC236}">
                <a16:creationId xmlns:a16="http://schemas.microsoft.com/office/drawing/2014/main" id="{D5CB5857-A3D1-4AEE-9492-01D9A093195D}"/>
              </a:ext>
            </a:extLst>
          </p:cNvPr>
          <p:cNvSpPr/>
          <p:nvPr/>
        </p:nvSpPr>
        <p:spPr>
          <a:xfrm rot="486299">
            <a:off x="8644888" y="547676"/>
            <a:ext cx="2594495" cy="843757"/>
          </a:xfrm>
          <a:prstGeom prst="doubleWave">
            <a:avLst>
              <a:gd name="adj1" fmla="val 6250"/>
              <a:gd name="adj2" fmla="val 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Klas-overstijgend!</a:t>
            </a:r>
          </a:p>
        </p:txBody>
      </p:sp>
    </p:spTree>
    <p:extLst>
      <p:ext uri="{BB962C8B-B14F-4D97-AF65-F5344CB8AC3E}">
        <p14:creationId xmlns:p14="http://schemas.microsoft.com/office/powerpoint/2010/main" val="93170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201A08A-89FD-48CC-BC54-7B3F324D9495}"/>
              </a:ext>
            </a:extLst>
          </p:cNvPr>
          <p:cNvSpPr txBox="1"/>
          <p:nvPr/>
        </p:nvSpPr>
        <p:spPr>
          <a:xfrm>
            <a:off x="1196172" y="1461155"/>
            <a:ext cx="6401831" cy="584775"/>
          </a:xfrm>
          <a:prstGeom prst="rect">
            <a:avLst/>
          </a:prstGeom>
          <a:noFill/>
        </p:spPr>
        <p:txBody>
          <a:bodyPr wrap="square" rtlCol="0">
            <a:spAutoFit/>
          </a:bodyPr>
          <a:lstStyle/>
          <a:p>
            <a:r>
              <a:rPr lang="nl-NL" sz="3200" b="1">
                <a:solidFill>
                  <a:schemeClr val="accent6"/>
                </a:solidFill>
              </a:rPr>
              <a:t>Vooruitblik volgende week   	&amp; </a:t>
            </a:r>
            <a:endParaRPr lang="nl-NL"/>
          </a:p>
        </p:txBody>
      </p:sp>
      <p:pic>
        <p:nvPicPr>
          <p:cNvPr id="5" name="Afbeelding 4">
            <a:extLst>
              <a:ext uri="{FF2B5EF4-FFF2-40B4-BE49-F238E27FC236}">
                <a16:creationId xmlns:a16="http://schemas.microsoft.com/office/drawing/2014/main" id="{2335D803-4A60-4D23-9EA4-C98F9C286E65}"/>
              </a:ext>
            </a:extLst>
          </p:cNvPr>
          <p:cNvPicPr>
            <a:picLocks noChangeAspect="1"/>
          </p:cNvPicPr>
          <p:nvPr/>
        </p:nvPicPr>
        <p:blipFill>
          <a:blip r:embed="rId2"/>
          <a:stretch>
            <a:fillRect/>
          </a:stretch>
        </p:blipFill>
        <p:spPr>
          <a:xfrm>
            <a:off x="5269584" y="2896748"/>
            <a:ext cx="6699855" cy="3764467"/>
          </a:xfrm>
          <a:prstGeom prst="rect">
            <a:avLst/>
          </a:prstGeom>
          <a:ln>
            <a:solidFill>
              <a:schemeClr val="accent5"/>
            </a:solidFill>
          </a:ln>
        </p:spPr>
      </p:pic>
    </p:spTree>
    <p:extLst>
      <p:ext uri="{BB962C8B-B14F-4D97-AF65-F5344CB8AC3E}">
        <p14:creationId xmlns:p14="http://schemas.microsoft.com/office/powerpoint/2010/main" val="83177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A553E893-AC80-419D-A35C-39155BF8EA7B}"/>
              </a:ext>
            </a:extLst>
          </p:cNvPr>
          <p:cNvSpPr/>
          <p:nvPr/>
        </p:nvSpPr>
        <p:spPr>
          <a:xfrm>
            <a:off x="810705" y="1719040"/>
            <a:ext cx="6096000" cy="646331"/>
          </a:xfrm>
          <a:prstGeom prst="rect">
            <a:avLst/>
          </a:prstGeom>
        </p:spPr>
        <p:txBody>
          <a:bodyPr>
            <a:spAutoFit/>
          </a:bodyPr>
          <a:lstStyle/>
          <a:p>
            <a:r>
              <a:rPr lang="nl-NL">
                <a:hlinkClick r:id="rId2"/>
              </a:rPr>
              <a:t>https://www.innovatienetwerkjeugd.nl/activiteiten/170-meet-up-wonen-doe-je-thuis</a:t>
            </a:r>
            <a:r>
              <a:rPr lang="nl-NL"/>
              <a:t> </a:t>
            </a:r>
          </a:p>
        </p:txBody>
      </p:sp>
      <p:sp>
        <p:nvSpPr>
          <p:cNvPr id="3" name="Tekstvak 2">
            <a:extLst>
              <a:ext uri="{FF2B5EF4-FFF2-40B4-BE49-F238E27FC236}">
                <a16:creationId xmlns:a16="http://schemas.microsoft.com/office/drawing/2014/main" id="{CFCAD24A-1A13-4599-B47E-DBDC7B65AFA7}"/>
              </a:ext>
            </a:extLst>
          </p:cNvPr>
          <p:cNvSpPr txBox="1"/>
          <p:nvPr/>
        </p:nvSpPr>
        <p:spPr>
          <a:xfrm>
            <a:off x="725864" y="1072158"/>
            <a:ext cx="5599521" cy="523220"/>
          </a:xfrm>
          <a:prstGeom prst="rect">
            <a:avLst/>
          </a:prstGeom>
          <a:noFill/>
        </p:spPr>
        <p:txBody>
          <a:bodyPr wrap="square" rtlCol="0">
            <a:spAutoFit/>
          </a:bodyPr>
          <a:lstStyle/>
          <a:p>
            <a:r>
              <a:rPr lang="nl-NL" sz="2800">
                <a:solidFill>
                  <a:schemeClr val="accent3"/>
                </a:solidFill>
              </a:rPr>
              <a:t>Uitnodiging van Leonie: </a:t>
            </a:r>
          </a:p>
        </p:txBody>
      </p:sp>
      <p:sp>
        <p:nvSpPr>
          <p:cNvPr id="4" name="Rechthoek 3">
            <a:extLst>
              <a:ext uri="{FF2B5EF4-FFF2-40B4-BE49-F238E27FC236}">
                <a16:creationId xmlns:a16="http://schemas.microsoft.com/office/drawing/2014/main" id="{32802EF3-D3BB-4099-A8BE-8CCF9BA11F86}"/>
              </a:ext>
            </a:extLst>
          </p:cNvPr>
          <p:cNvSpPr/>
          <p:nvPr/>
        </p:nvSpPr>
        <p:spPr>
          <a:xfrm>
            <a:off x="810705" y="2505670"/>
            <a:ext cx="6096000" cy="923330"/>
          </a:xfrm>
          <a:prstGeom prst="rect">
            <a:avLst/>
          </a:prstGeom>
        </p:spPr>
        <p:txBody>
          <a:bodyPr>
            <a:spAutoFit/>
          </a:bodyPr>
          <a:lstStyle/>
          <a:p>
            <a:r>
              <a:rPr lang="nl-NL"/>
              <a:t>Woensdag 27 november 2019</a:t>
            </a:r>
          </a:p>
          <a:p>
            <a:r>
              <a:rPr lang="nl-NL"/>
              <a:t>16.00 uur tot 19.00 uur</a:t>
            </a:r>
          </a:p>
          <a:p>
            <a:r>
              <a:rPr lang="nl-NL" err="1"/>
              <a:t>Fontys</a:t>
            </a:r>
            <a:r>
              <a:rPr lang="nl-NL"/>
              <a:t> Tilburg </a:t>
            </a:r>
          </a:p>
        </p:txBody>
      </p:sp>
      <p:sp>
        <p:nvSpPr>
          <p:cNvPr id="6" name="Rol: horizontaal 5">
            <a:extLst>
              <a:ext uri="{FF2B5EF4-FFF2-40B4-BE49-F238E27FC236}">
                <a16:creationId xmlns:a16="http://schemas.microsoft.com/office/drawing/2014/main" id="{A4CE5CFC-20A6-448E-813B-9698064387AD}"/>
              </a:ext>
            </a:extLst>
          </p:cNvPr>
          <p:cNvSpPr/>
          <p:nvPr/>
        </p:nvSpPr>
        <p:spPr>
          <a:xfrm rot="417807">
            <a:off x="5222449" y="2978016"/>
            <a:ext cx="6485641" cy="3789575"/>
          </a:xfrm>
          <a:prstGeom prst="horizontalScroll">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We gaan concreet aan de slag en je wordt geprikkeld om met een andere </a:t>
            </a:r>
            <a:r>
              <a:rPr lang="nl-NL" err="1"/>
              <a:t>mindset</a:t>
            </a:r>
            <a:r>
              <a:rPr lang="nl-NL"/>
              <a:t> naar de uitdaging te kijken: hoe laten we kinderen zoveel mogelijk thuis opgroeien of zo thuis als mogelijk? Tijdens de Meet Up werken we in een </a:t>
            </a:r>
            <a:r>
              <a:rPr lang="nl-NL" err="1"/>
              <a:t>pressure</a:t>
            </a:r>
            <a:r>
              <a:rPr lang="nl-NL"/>
              <a:t> cooker toe naar een aantal tastbare oplossingen voor in de praktijk. Je wordt bovendien uitgedaagd om na afloop oplossingen verder vorm te geven. Zo bloeien ideeën uit tot succesvolle initiatieven. Doe jij mee?!</a:t>
            </a:r>
          </a:p>
        </p:txBody>
      </p:sp>
      <p:sp>
        <p:nvSpPr>
          <p:cNvPr id="7" name="Rechthoek 6">
            <a:extLst>
              <a:ext uri="{FF2B5EF4-FFF2-40B4-BE49-F238E27FC236}">
                <a16:creationId xmlns:a16="http://schemas.microsoft.com/office/drawing/2014/main" id="{F8D77135-4DF3-429D-96E5-8991F88AE323}"/>
              </a:ext>
            </a:extLst>
          </p:cNvPr>
          <p:cNvSpPr/>
          <p:nvPr/>
        </p:nvSpPr>
        <p:spPr>
          <a:xfrm rot="400126">
            <a:off x="5417269" y="2415102"/>
            <a:ext cx="6096000" cy="923330"/>
          </a:xfrm>
          <a:prstGeom prst="rect">
            <a:avLst/>
          </a:prstGeom>
        </p:spPr>
        <p:txBody>
          <a:bodyPr>
            <a:spAutoFit/>
          </a:bodyPr>
          <a:lstStyle/>
          <a:p>
            <a:pPr algn="r"/>
            <a:r>
              <a:rPr lang="nl-NL" b="1">
                <a:solidFill>
                  <a:schemeClr val="accent3"/>
                </a:solidFill>
              </a:rPr>
              <a:t>Hoe kunnen we er in de toekomst voor zorgen dat álle kinderen en jongeren maximaal kansen krijgen om gezond, veilig en prettig op te groeien?</a:t>
            </a:r>
          </a:p>
        </p:txBody>
      </p:sp>
    </p:spTree>
    <p:extLst>
      <p:ext uri="{BB962C8B-B14F-4D97-AF65-F5344CB8AC3E}">
        <p14:creationId xmlns:p14="http://schemas.microsoft.com/office/powerpoint/2010/main" val="3483570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8CF0CCBA-1BA8-4F38-9B8A-DD2AF4B68FFF}"/>
              </a:ext>
            </a:extLst>
          </p:cNvPr>
          <p:cNvPicPr>
            <a:picLocks noChangeAspect="1"/>
          </p:cNvPicPr>
          <p:nvPr/>
        </p:nvPicPr>
        <p:blipFill>
          <a:blip r:embed="rId2"/>
          <a:stretch>
            <a:fillRect/>
          </a:stretch>
        </p:blipFill>
        <p:spPr>
          <a:xfrm>
            <a:off x="5715688" y="545920"/>
            <a:ext cx="5766160" cy="5766160"/>
          </a:xfrm>
          <a:prstGeom prst="rect">
            <a:avLst/>
          </a:prstGeom>
          <a:ln>
            <a:solidFill>
              <a:schemeClr val="accent1"/>
            </a:solidFill>
          </a:ln>
        </p:spPr>
      </p:pic>
    </p:spTree>
    <p:extLst>
      <p:ext uri="{BB962C8B-B14F-4D97-AF65-F5344CB8AC3E}">
        <p14:creationId xmlns:p14="http://schemas.microsoft.com/office/powerpoint/2010/main" val="1639705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879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A29FF93-A1CE-461E-85AA-5F7B2EA76279}"/>
              </a:ext>
            </a:extLst>
          </p:cNvPr>
          <p:cNvSpPr txBox="1"/>
          <p:nvPr/>
        </p:nvSpPr>
        <p:spPr>
          <a:xfrm>
            <a:off x="1197204" y="1159496"/>
            <a:ext cx="6768445" cy="584775"/>
          </a:xfrm>
          <a:prstGeom prst="rect">
            <a:avLst/>
          </a:prstGeom>
          <a:noFill/>
        </p:spPr>
        <p:txBody>
          <a:bodyPr wrap="square" rtlCol="0">
            <a:spAutoFit/>
          </a:bodyPr>
          <a:lstStyle/>
          <a:p>
            <a:r>
              <a:rPr lang="nl-NL" sz="3200" b="1">
                <a:solidFill>
                  <a:schemeClr val="accent6"/>
                </a:solidFill>
              </a:rPr>
              <a:t>Evaluatie van de week </a:t>
            </a:r>
          </a:p>
        </p:txBody>
      </p:sp>
      <p:sp>
        <p:nvSpPr>
          <p:cNvPr id="3" name="Rechthoek 2">
            <a:extLst>
              <a:ext uri="{FF2B5EF4-FFF2-40B4-BE49-F238E27FC236}">
                <a16:creationId xmlns:a16="http://schemas.microsoft.com/office/drawing/2014/main" id="{22E8901E-39F8-4C68-BB46-6AC16B160528}"/>
              </a:ext>
            </a:extLst>
          </p:cNvPr>
          <p:cNvSpPr/>
          <p:nvPr/>
        </p:nvSpPr>
        <p:spPr>
          <a:xfrm>
            <a:off x="1197204" y="1631150"/>
            <a:ext cx="7701699" cy="3231654"/>
          </a:xfrm>
          <a:prstGeom prst="rect">
            <a:avLst/>
          </a:prstGeom>
        </p:spPr>
        <p:txBody>
          <a:bodyPr wrap="square">
            <a:spAutoFit/>
          </a:bodyPr>
          <a:lstStyle/>
          <a:p>
            <a:r>
              <a:rPr lang="nl-NL" sz="3600"/>
              <a:t>Dobbelsteenevaluatie</a:t>
            </a:r>
          </a:p>
          <a:p>
            <a:r>
              <a:rPr lang="nl-NL" sz="2400"/>
              <a:t>Elk vlak van een dobbelsteen betreft een ander onderwerp;</a:t>
            </a:r>
          </a:p>
          <a:p>
            <a:r>
              <a:rPr lang="nl-NL" sz="2400"/>
              <a:t>1: Hoe vond je de sfeer van de week?</a:t>
            </a:r>
          </a:p>
          <a:p>
            <a:r>
              <a:rPr lang="nl-NL" sz="2400"/>
              <a:t>2: Hoe vond je de lessen? </a:t>
            </a:r>
          </a:p>
          <a:p>
            <a:r>
              <a:rPr lang="nl-NL" sz="2400"/>
              <a:t>3. IBS uitleg?</a:t>
            </a:r>
          </a:p>
          <a:p>
            <a:r>
              <a:rPr lang="nl-NL" sz="2400"/>
              <a:t>4. L&amp;O lessen? </a:t>
            </a:r>
          </a:p>
          <a:p>
            <a:r>
              <a:rPr lang="nl-NL" sz="2400"/>
              <a:t>5. Feedback over praktische zaken?</a:t>
            </a:r>
          </a:p>
          <a:p>
            <a:r>
              <a:rPr lang="nl-NL" sz="2400"/>
              <a:t>6. Wat wil je echt nog kwijt?  </a:t>
            </a:r>
          </a:p>
        </p:txBody>
      </p:sp>
      <p:pic>
        <p:nvPicPr>
          <p:cNvPr id="5" name="Afbeelding 4">
            <a:extLst>
              <a:ext uri="{FF2B5EF4-FFF2-40B4-BE49-F238E27FC236}">
                <a16:creationId xmlns:a16="http://schemas.microsoft.com/office/drawing/2014/main" id="{9980D8BB-3B4F-4348-95A4-7107185CC30C}"/>
              </a:ext>
            </a:extLst>
          </p:cNvPr>
          <p:cNvPicPr>
            <a:picLocks noChangeAspect="1"/>
          </p:cNvPicPr>
          <p:nvPr/>
        </p:nvPicPr>
        <p:blipFill>
          <a:blip r:embed="rId2"/>
          <a:stretch>
            <a:fillRect/>
          </a:stretch>
        </p:blipFill>
        <p:spPr>
          <a:xfrm>
            <a:off x="8342721" y="3429000"/>
            <a:ext cx="3227209" cy="3227209"/>
          </a:xfrm>
          <a:prstGeom prst="rect">
            <a:avLst/>
          </a:prstGeom>
        </p:spPr>
      </p:pic>
    </p:spTree>
    <p:extLst>
      <p:ext uri="{BB962C8B-B14F-4D97-AF65-F5344CB8AC3E}">
        <p14:creationId xmlns:p14="http://schemas.microsoft.com/office/powerpoint/2010/main" val="3744524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AD7A1E74-2150-45BD-8539-A7703471D527}"/>
              </a:ext>
            </a:extLst>
          </p:cNvPr>
          <p:cNvSpPr txBox="1"/>
          <p:nvPr/>
        </p:nvSpPr>
        <p:spPr>
          <a:xfrm>
            <a:off x="1666408" y="2056686"/>
            <a:ext cx="8859184" cy="4801314"/>
          </a:xfrm>
          <a:prstGeom prst="rect">
            <a:avLst/>
          </a:prstGeom>
          <a:noFill/>
        </p:spPr>
        <p:txBody>
          <a:bodyPr wrap="square" rtlCol="0" anchor="t">
            <a:spAutoFit/>
          </a:bodyPr>
          <a:lstStyle/>
          <a:p>
            <a:r>
              <a:rPr lang="nl-NL" sz="2400" b="1">
                <a:solidFill>
                  <a:schemeClr val="accent6"/>
                </a:solidFill>
              </a:rPr>
              <a:t>Programma van vandaag:</a:t>
            </a:r>
          </a:p>
          <a:p>
            <a:endParaRPr lang="nl-NL" sz="2400" b="1">
              <a:cs typeface="Calibri"/>
            </a:endParaRPr>
          </a:p>
          <a:p>
            <a:pPr marL="457200" indent="-457200">
              <a:buAutoNum type="arabicPeriod"/>
            </a:pPr>
            <a:r>
              <a:rPr lang="nl-NL" sz="2400">
                <a:cs typeface="Calibri"/>
              </a:rPr>
              <a:t>Introductie van het IBM in leerjaar 2  &amp; </a:t>
            </a:r>
            <a:r>
              <a:rPr lang="nl-NL" sz="2400" err="1">
                <a:cs typeface="Calibri"/>
              </a:rPr>
              <a:t>Wix</a:t>
            </a:r>
            <a:r>
              <a:rPr lang="nl-NL" sz="2400">
                <a:cs typeface="Calibri"/>
              </a:rPr>
              <a:t> portfolio</a:t>
            </a:r>
          </a:p>
          <a:p>
            <a:pPr marL="457200" indent="-457200">
              <a:buAutoNum type="arabicPeriod"/>
            </a:pPr>
            <a:r>
              <a:rPr lang="nl-NL" sz="2400">
                <a:cs typeface="Calibri"/>
              </a:rPr>
              <a:t>Toelichting op het programma van de L&amp;O uren in de komende periode </a:t>
            </a:r>
          </a:p>
          <a:p>
            <a:pPr marL="457200" indent="-457200">
              <a:buAutoNum type="arabicPeriod"/>
            </a:pPr>
            <a:r>
              <a:rPr lang="nl-NL" sz="2400">
                <a:cs typeface="Calibri"/>
              </a:rPr>
              <a:t>Vooruitblik op de komende week en eigen planning maken</a:t>
            </a:r>
          </a:p>
          <a:p>
            <a:pPr marL="457200" indent="-457200">
              <a:buAutoNum type="arabicPeriod"/>
            </a:pPr>
            <a:r>
              <a:rPr lang="nl-NL" sz="2400">
                <a:cs typeface="Calibri"/>
              </a:rPr>
              <a:t>Evaluatie van deze week! </a:t>
            </a:r>
          </a:p>
          <a:p>
            <a:pPr marL="342900" indent="-342900">
              <a:buAutoNum type="arabicParenR"/>
            </a:pPr>
            <a:endParaRPr lang="nl-NL" sz="2400">
              <a:cs typeface="Calibri"/>
            </a:endParaRPr>
          </a:p>
          <a:p>
            <a:pPr marL="342900" indent="-342900">
              <a:buAutoNum type="arabicParenR"/>
            </a:pPr>
            <a:endParaRPr lang="nl-NL" sz="2400">
              <a:cs typeface="Calibri"/>
            </a:endParaRPr>
          </a:p>
          <a:p>
            <a:pPr marL="342900" indent="-342900">
              <a:buAutoNum type="arabicParenR"/>
            </a:pPr>
            <a:endParaRPr lang="nl-NL">
              <a:cs typeface="Calibri"/>
            </a:endParaRPr>
          </a:p>
          <a:p>
            <a:pPr marL="342900" indent="-342900">
              <a:buAutoNum type="arabicParenR"/>
            </a:pPr>
            <a:endParaRPr lang="nl-NL">
              <a:cs typeface="Calibri"/>
            </a:endParaRPr>
          </a:p>
          <a:p>
            <a:pPr marL="342900" indent="-342900">
              <a:buAutoNum type="arabicParenR"/>
            </a:pPr>
            <a:endParaRPr lang="nl-NL">
              <a:cs typeface="Calibri"/>
            </a:endParaRPr>
          </a:p>
          <a:p>
            <a:endParaRPr lang="nl-NL">
              <a:cs typeface="Calibri"/>
            </a:endParaRPr>
          </a:p>
          <a:p>
            <a:endParaRPr lang="nl-NL">
              <a:cs typeface="Calibri"/>
            </a:endParaRPr>
          </a:p>
        </p:txBody>
      </p:sp>
      <p:pic>
        <p:nvPicPr>
          <p:cNvPr id="3" name="Afbeelding 2">
            <a:extLst>
              <a:ext uri="{FF2B5EF4-FFF2-40B4-BE49-F238E27FC236}">
                <a16:creationId xmlns:a16="http://schemas.microsoft.com/office/drawing/2014/main" id="{AA66C732-C775-4442-BB24-D622972665D8}"/>
              </a:ext>
            </a:extLst>
          </p:cNvPr>
          <p:cNvPicPr>
            <a:picLocks noChangeAspect="1"/>
          </p:cNvPicPr>
          <p:nvPr/>
        </p:nvPicPr>
        <p:blipFill>
          <a:blip r:embed="rId2"/>
          <a:stretch>
            <a:fillRect/>
          </a:stretch>
        </p:blipFill>
        <p:spPr>
          <a:xfrm>
            <a:off x="8829773" y="383510"/>
            <a:ext cx="2124075" cy="2152650"/>
          </a:xfrm>
          <a:prstGeom prst="rect">
            <a:avLst/>
          </a:prstGeom>
        </p:spPr>
      </p:pic>
    </p:spTree>
    <p:extLst>
      <p:ext uri="{BB962C8B-B14F-4D97-AF65-F5344CB8AC3E}">
        <p14:creationId xmlns:p14="http://schemas.microsoft.com/office/powerpoint/2010/main" val="36034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5AC771FA-1D94-4A33-909A-A17B937BFEAC}"/>
              </a:ext>
            </a:extLst>
          </p:cNvPr>
          <p:cNvSpPr/>
          <p:nvPr/>
        </p:nvSpPr>
        <p:spPr>
          <a:xfrm>
            <a:off x="1339046" y="1481521"/>
            <a:ext cx="9171293" cy="584775"/>
          </a:xfrm>
          <a:prstGeom prst="rect">
            <a:avLst/>
          </a:prstGeom>
        </p:spPr>
        <p:txBody>
          <a:bodyPr wrap="none">
            <a:spAutoFit/>
          </a:bodyPr>
          <a:lstStyle/>
          <a:p>
            <a:r>
              <a:rPr lang="nl-NL" sz="3200" b="1">
                <a:solidFill>
                  <a:schemeClr val="accent6"/>
                </a:solidFill>
              </a:rPr>
              <a:t>Introductie van het IBM in leerjaar 2  &amp; </a:t>
            </a:r>
            <a:r>
              <a:rPr lang="nl-NL" sz="3200" b="1" err="1">
                <a:solidFill>
                  <a:schemeClr val="accent6"/>
                </a:solidFill>
              </a:rPr>
              <a:t>Wix</a:t>
            </a:r>
            <a:r>
              <a:rPr lang="nl-NL" sz="3200" b="1">
                <a:solidFill>
                  <a:schemeClr val="accent6"/>
                </a:solidFill>
              </a:rPr>
              <a:t> portfolio</a:t>
            </a:r>
          </a:p>
        </p:txBody>
      </p:sp>
    </p:spTree>
    <p:extLst>
      <p:ext uri="{BB962C8B-B14F-4D97-AF65-F5344CB8AC3E}">
        <p14:creationId xmlns:p14="http://schemas.microsoft.com/office/powerpoint/2010/main" val="188517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85DA2B64-4806-435C-BAAD-C5052C27BF90}"/>
              </a:ext>
            </a:extLst>
          </p:cNvPr>
          <p:cNvSpPr/>
          <p:nvPr/>
        </p:nvSpPr>
        <p:spPr>
          <a:xfrm>
            <a:off x="1294615" y="1248754"/>
            <a:ext cx="9008882" cy="1569660"/>
          </a:xfrm>
          <a:prstGeom prst="rect">
            <a:avLst/>
          </a:prstGeom>
        </p:spPr>
        <p:txBody>
          <a:bodyPr wrap="square">
            <a:spAutoFit/>
          </a:bodyPr>
          <a:lstStyle/>
          <a:p>
            <a:r>
              <a:rPr lang="nl-NL" sz="3200" b="1">
                <a:solidFill>
                  <a:schemeClr val="accent6"/>
                </a:solidFill>
                <a:cs typeface="Calibri"/>
              </a:rPr>
              <a:t>Toelichting op het programma van de L&amp;O uren in de komende periode.</a:t>
            </a:r>
          </a:p>
          <a:p>
            <a:r>
              <a:rPr lang="nl-NL" sz="3200" b="1">
                <a:solidFill>
                  <a:schemeClr val="accent6"/>
                </a:solidFill>
                <a:cs typeface="Calibri"/>
              </a:rPr>
              <a:t>Kapstok =  </a:t>
            </a:r>
          </a:p>
        </p:txBody>
      </p:sp>
      <p:pic>
        <p:nvPicPr>
          <p:cNvPr id="3" name="Afbeelding 2">
            <a:extLst>
              <a:ext uri="{FF2B5EF4-FFF2-40B4-BE49-F238E27FC236}">
                <a16:creationId xmlns:a16="http://schemas.microsoft.com/office/drawing/2014/main" id="{29B2E52B-A56F-4CF6-B5BA-52D4BC3DC79E}"/>
              </a:ext>
            </a:extLst>
          </p:cNvPr>
          <p:cNvPicPr>
            <a:picLocks noChangeAspect="1"/>
          </p:cNvPicPr>
          <p:nvPr/>
        </p:nvPicPr>
        <p:blipFill>
          <a:blip r:embed="rId2"/>
          <a:stretch>
            <a:fillRect/>
          </a:stretch>
        </p:blipFill>
        <p:spPr>
          <a:xfrm>
            <a:off x="2592274" y="3358506"/>
            <a:ext cx="2010965" cy="1560022"/>
          </a:xfrm>
          <a:prstGeom prst="rect">
            <a:avLst/>
          </a:prstGeom>
        </p:spPr>
      </p:pic>
      <p:sp>
        <p:nvSpPr>
          <p:cNvPr id="4" name="Rechthoek 3">
            <a:extLst>
              <a:ext uri="{FF2B5EF4-FFF2-40B4-BE49-F238E27FC236}">
                <a16:creationId xmlns:a16="http://schemas.microsoft.com/office/drawing/2014/main" id="{6C28999F-50E0-43F6-BD4D-0393619DB38A}"/>
              </a:ext>
            </a:extLst>
          </p:cNvPr>
          <p:cNvSpPr/>
          <p:nvPr/>
        </p:nvSpPr>
        <p:spPr>
          <a:xfrm>
            <a:off x="4616946" y="3866530"/>
            <a:ext cx="2038379" cy="369332"/>
          </a:xfrm>
          <a:prstGeom prst="rect">
            <a:avLst/>
          </a:prstGeom>
        </p:spPr>
        <p:txBody>
          <a:bodyPr wrap="none">
            <a:spAutoFit/>
          </a:bodyPr>
          <a:lstStyle/>
          <a:p>
            <a:r>
              <a:rPr lang="nl-NL" sz="1100">
                <a:latin typeface="Calibri" panose="020F0502020204030204" pitchFamily="34" charset="0"/>
                <a:ea typeface="Calibri" panose="020F0502020204030204" pitchFamily="34" charset="0"/>
                <a:cs typeface="Times New Roman" panose="02020603050405020304" pitchFamily="18" charset="0"/>
              </a:rPr>
              <a:t>= </a:t>
            </a:r>
            <a:r>
              <a:rPr lang="nl-NL">
                <a:latin typeface="Calibri" panose="020F0502020204030204" pitchFamily="34" charset="0"/>
                <a:ea typeface="Calibri" panose="020F0502020204030204" pitchFamily="34" charset="0"/>
                <a:cs typeface="Times New Roman" panose="02020603050405020304" pitchFamily="18" charset="0"/>
              </a:rPr>
              <a:t>21th </a:t>
            </a:r>
            <a:r>
              <a:rPr lang="nl-NL" err="1">
                <a:latin typeface="Calibri" panose="020F0502020204030204" pitchFamily="34" charset="0"/>
                <a:ea typeface="Calibri" panose="020F0502020204030204" pitchFamily="34" charset="0"/>
                <a:cs typeface="Times New Roman" panose="02020603050405020304" pitchFamily="18" charset="0"/>
              </a:rPr>
              <a:t>century</a:t>
            </a:r>
            <a:r>
              <a:rPr lang="nl-NL">
                <a:latin typeface="Calibri" panose="020F0502020204030204" pitchFamily="34" charset="0"/>
                <a:ea typeface="Calibri" panose="020F0502020204030204" pitchFamily="34" charset="0"/>
                <a:cs typeface="Times New Roman" panose="02020603050405020304" pitchFamily="18" charset="0"/>
              </a:rPr>
              <a:t> skills </a:t>
            </a:r>
            <a:endParaRPr lang="nl-NL"/>
          </a:p>
        </p:txBody>
      </p:sp>
      <p:pic>
        <p:nvPicPr>
          <p:cNvPr id="6" name="Afbeelding 5">
            <a:extLst>
              <a:ext uri="{FF2B5EF4-FFF2-40B4-BE49-F238E27FC236}">
                <a16:creationId xmlns:a16="http://schemas.microsoft.com/office/drawing/2014/main" id="{78E441C4-5007-4836-879C-0DFFB1A7134A}"/>
              </a:ext>
            </a:extLst>
          </p:cNvPr>
          <p:cNvPicPr>
            <a:picLocks noChangeAspect="1"/>
          </p:cNvPicPr>
          <p:nvPr/>
        </p:nvPicPr>
        <p:blipFill rotWithShape="1">
          <a:blip r:embed="rId3"/>
          <a:srcRect l="18394" r="15883"/>
          <a:stretch/>
        </p:blipFill>
        <p:spPr>
          <a:xfrm>
            <a:off x="6655325" y="1787363"/>
            <a:ext cx="5194168" cy="4939419"/>
          </a:xfrm>
          <a:prstGeom prst="rect">
            <a:avLst/>
          </a:prstGeom>
        </p:spPr>
      </p:pic>
    </p:spTree>
    <p:extLst>
      <p:ext uri="{BB962C8B-B14F-4D97-AF65-F5344CB8AC3E}">
        <p14:creationId xmlns:p14="http://schemas.microsoft.com/office/powerpoint/2010/main" val="157653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C743C7A-4783-4FD5-953A-E73BC904BD50}"/>
              </a:ext>
            </a:extLst>
          </p:cNvPr>
          <p:cNvSpPr/>
          <p:nvPr/>
        </p:nvSpPr>
        <p:spPr>
          <a:xfrm rot="21029354">
            <a:off x="819570" y="1327708"/>
            <a:ext cx="5182367" cy="1569660"/>
          </a:xfrm>
          <a:prstGeom prst="rect">
            <a:avLst/>
          </a:prstGeom>
          <a:ln>
            <a:solidFill>
              <a:schemeClr val="accent6"/>
            </a:solidFill>
          </a:ln>
        </p:spPr>
        <p:txBody>
          <a:bodyPr wrap="square">
            <a:spAutoFit/>
          </a:bodyPr>
          <a:lstStyle/>
          <a:p>
            <a:r>
              <a:rPr lang="nl-NL" sz="2400">
                <a:solidFill>
                  <a:schemeClr val="accent6"/>
                </a:solidFill>
                <a:latin typeface="Dante" panose="020B0604020202020204" pitchFamily="18" charset="0"/>
              </a:rPr>
              <a:t>21st </a:t>
            </a:r>
            <a:r>
              <a:rPr lang="nl-NL" sz="2400" err="1">
                <a:solidFill>
                  <a:schemeClr val="accent6"/>
                </a:solidFill>
                <a:latin typeface="Dante" panose="020B0604020202020204" pitchFamily="18" charset="0"/>
              </a:rPr>
              <a:t>century</a:t>
            </a:r>
            <a:r>
              <a:rPr lang="nl-NL" sz="2400">
                <a:solidFill>
                  <a:schemeClr val="accent6"/>
                </a:solidFill>
                <a:latin typeface="Dante" panose="020B0604020202020204" pitchFamily="18" charset="0"/>
              </a:rPr>
              <a:t> skills is een verzamelterm voor een aantal algemene competenties die belangrijk zijn in de huidige kennis- en netwerksamenleving.</a:t>
            </a:r>
          </a:p>
        </p:txBody>
      </p:sp>
      <p:sp>
        <p:nvSpPr>
          <p:cNvPr id="3" name="Rechthoek 2">
            <a:extLst>
              <a:ext uri="{FF2B5EF4-FFF2-40B4-BE49-F238E27FC236}">
                <a16:creationId xmlns:a16="http://schemas.microsoft.com/office/drawing/2014/main" id="{8C236B04-F50F-4860-9109-4D41DD27D50E}"/>
              </a:ext>
            </a:extLst>
          </p:cNvPr>
          <p:cNvSpPr/>
          <p:nvPr/>
        </p:nvSpPr>
        <p:spPr>
          <a:xfrm rot="353406">
            <a:off x="6856466" y="1374969"/>
            <a:ext cx="4568842" cy="1938992"/>
          </a:xfrm>
          <a:prstGeom prst="rect">
            <a:avLst/>
          </a:prstGeom>
          <a:ln>
            <a:solidFill>
              <a:schemeClr val="accent3"/>
            </a:solidFill>
          </a:ln>
        </p:spPr>
        <p:txBody>
          <a:bodyPr wrap="square">
            <a:spAutoFit/>
          </a:bodyPr>
          <a:lstStyle/>
          <a:p>
            <a:r>
              <a:rPr lang="nl-NL" sz="2400">
                <a:solidFill>
                  <a:schemeClr val="accent3"/>
                </a:solidFill>
                <a:latin typeface="Bahnschrift SemiLight SemiConde" panose="020B0502040204020203" pitchFamily="34" charset="0"/>
                <a:cs typeface="Angsana New" panose="020B0502040204020203" pitchFamily="18" charset="-34"/>
              </a:rPr>
              <a:t>21e </a:t>
            </a:r>
            <a:r>
              <a:rPr lang="nl-NL" sz="2400" err="1">
                <a:solidFill>
                  <a:schemeClr val="accent3"/>
                </a:solidFill>
                <a:latin typeface="Bahnschrift SemiLight SemiConde" panose="020B0502040204020203" pitchFamily="34" charset="0"/>
                <a:cs typeface="Angsana New" panose="020B0502040204020203" pitchFamily="18" charset="-34"/>
              </a:rPr>
              <a:t>eeuwse</a:t>
            </a:r>
            <a:r>
              <a:rPr lang="nl-NL" sz="2400">
                <a:solidFill>
                  <a:schemeClr val="accent3"/>
                </a:solidFill>
                <a:latin typeface="Bahnschrift SemiLight SemiConde" panose="020B0502040204020203" pitchFamily="34" charset="0"/>
                <a:cs typeface="Angsana New" panose="020B0502040204020203" pitchFamily="18" charset="-34"/>
              </a:rPr>
              <a:t> vaardigheden, of 21st </a:t>
            </a:r>
            <a:r>
              <a:rPr lang="nl-NL" sz="2400" err="1">
                <a:solidFill>
                  <a:schemeClr val="accent3"/>
                </a:solidFill>
                <a:latin typeface="Bahnschrift SemiLight SemiConde" panose="020B0502040204020203" pitchFamily="34" charset="0"/>
                <a:cs typeface="Angsana New" panose="020B0502040204020203" pitchFamily="18" charset="-34"/>
              </a:rPr>
              <a:t>century</a:t>
            </a:r>
            <a:r>
              <a:rPr lang="nl-NL" sz="2400">
                <a:solidFill>
                  <a:schemeClr val="accent3"/>
                </a:solidFill>
                <a:latin typeface="Bahnschrift SemiLight SemiConde" panose="020B0502040204020203" pitchFamily="34" charset="0"/>
                <a:cs typeface="Angsana New" panose="020B0502040204020203" pitchFamily="18" charset="-34"/>
              </a:rPr>
              <a:t> skills, zijn competenties die jongeren nodig hebben om succesvol deel te nemen in de maatschappij van de toekomst</a:t>
            </a:r>
          </a:p>
        </p:txBody>
      </p:sp>
      <p:sp>
        <p:nvSpPr>
          <p:cNvPr id="4" name="Rechthoek 3">
            <a:extLst>
              <a:ext uri="{FF2B5EF4-FFF2-40B4-BE49-F238E27FC236}">
                <a16:creationId xmlns:a16="http://schemas.microsoft.com/office/drawing/2014/main" id="{9FFFA13B-44CA-4582-B463-E699A6C60BDB}"/>
              </a:ext>
            </a:extLst>
          </p:cNvPr>
          <p:cNvSpPr/>
          <p:nvPr/>
        </p:nvSpPr>
        <p:spPr>
          <a:xfrm>
            <a:off x="642026" y="3543271"/>
            <a:ext cx="24369272" cy="3385542"/>
          </a:xfrm>
          <a:prstGeom prst="rect">
            <a:avLst/>
          </a:prstGeom>
        </p:spPr>
        <p:txBody>
          <a:bodyPr wrap="square">
            <a:spAutoFit/>
          </a:bodyPr>
          <a:lstStyle/>
          <a:p>
            <a:r>
              <a:rPr lang="nl-NL"/>
              <a:t>De belangrijkste 5 soft skills opgesomd dor </a:t>
            </a:r>
            <a:r>
              <a:rPr lang="nl-NL" err="1"/>
              <a:t>recruiters</a:t>
            </a:r>
            <a:r>
              <a:rPr lang="nl-NL"/>
              <a:t>:</a:t>
            </a:r>
          </a:p>
          <a:p>
            <a:r>
              <a:rPr lang="nl-NL"/>
              <a:t>#1.</a:t>
            </a:r>
            <a:r>
              <a:rPr lang="nl-NL" b="1"/>
              <a:t> Probleemoplossend vermogen</a:t>
            </a:r>
            <a:endParaRPr lang="nl-NL"/>
          </a:p>
          <a:p>
            <a:r>
              <a:rPr lang="nl-NL"/>
              <a:t>Maar liefst </a:t>
            </a:r>
            <a:r>
              <a:rPr lang="nl-NL" b="1"/>
              <a:t>62%</a:t>
            </a:r>
            <a:r>
              <a:rPr lang="nl-NL"/>
              <a:t> van de </a:t>
            </a:r>
            <a:r>
              <a:rPr lang="nl-NL" err="1"/>
              <a:t>recruiters</a:t>
            </a:r>
            <a:r>
              <a:rPr lang="nl-NL"/>
              <a:t> heeft deze vaardigheid bovenaan het verlanglijstje staan, </a:t>
            </a:r>
          </a:p>
          <a:p>
            <a:r>
              <a:rPr lang="nl-NL"/>
              <a:t>hoe vaag deze term misschien ook is.</a:t>
            </a:r>
          </a:p>
          <a:p>
            <a:r>
              <a:rPr lang="nl-NL"/>
              <a:t>#2.</a:t>
            </a:r>
            <a:r>
              <a:rPr lang="nl-NL" b="1"/>
              <a:t> Aanpassingsvermogen</a:t>
            </a:r>
            <a:endParaRPr lang="nl-NL"/>
          </a:p>
          <a:p>
            <a:r>
              <a:rPr lang="nl-NL"/>
              <a:t>Noem het </a:t>
            </a:r>
            <a:r>
              <a:rPr lang="nl-NL" err="1"/>
              <a:t>agility</a:t>
            </a:r>
            <a:r>
              <a:rPr lang="nl-NL"/>
              <a:t>, verandervermogen of </a:t>
            </a:r>
            <a:r>
              <a:rPr lang="nl-NL" err="1"/>
              <a:t>adaptability</a:t>
            </a:r>
            <a:r>
              <a:rPr lang="nl-NL"/>
              <a:t>: in wezen komt het op hetzelfde neer. </a:t>
            </a:r>
          </a:p>
          <a:p>
            <a:r>
              <a:rPr lang="nl-NL"/>
              <a:t>#3.</a:t>
            </a:r>
            <a:r>
              <a:rPr lang="nl-NL" b="1"/>
              <a:t> Time management</a:t>
            </a:r>
            <a:endParaRPr lang="nl-NL"/>
          </a:p>
          <a:p>
            <a:r>
              <a:rPr lang="nl-NL"/>
              <a:t>Goed met je tijd kunnen omgaan, je tijd zelf kunnen indelen en je werk gedaan krijgen. </a:t>
            </a:r>
          </a:p>
          <a:p>
            <a:r>
              <a:rPr lang="nl-NL"/>
              <a:t>#4. </a:t>
            </a:r>
            <a:r>
              <a:rPr lang="nl-NL" b="1"/>
              <a:t>Organisatietalent</a:t>
            </a:r>
            <a:endParaRPr lang="nl-NL"/>
          </a:p>
          <a:p>
            <a:r>
              <a:rPr lang="nl-NL"/>
              <a:t>Met </a:t>
            </a:r>
            <a:r>
              <a:rPr lang="nl-NL" b="1"/>
              <a:t>39%</a:t>
            </a:r>
            <a:r>
              <a:rPr lang="nl-NL"/>
              <a:t> van de </a:t>
            </a:r>
            <a:r>
              <a:rPr lang="nl-NL" err="1"/>
              <a:t>recruiters</a:t>
            </a:r>
            <a:r>
              <a:rPr lang="nl-NL"/>
              <a:t> die dit als wenselijke vaardigheid zien, komt organisatietalent op de vierde plaats. </a:t>
            </a:r>
          </a:p>
          <a:p>
            <a:r>
              <a:rPr lang="nl-NL"/>
              <a:t>#5. </a:t>
            </a:r>
            <a:r>
              <a:rPr lang="nl-NL" b="1"/>
              <a:t>Mondelinge vaardigheden</a:t>
            </a:r>
            <a:endParaRPr lang="nl-NL"/>
          </a:p>
          <a:p>
            <a:endParaRPr lang="nl-NL" sz="1600"/>
          </a:p>
        </p:txBody>
      </p:sp>
    </p:spTree>
    <p:extLst>
      <p:ext uri="{BB962C8B-B14F-4D97-AF65-F5344CB8AC3E}">
        <p14:creationId xmlns:p14="http://schemas.microsoft.com/office/powerpoint/2010/main" val="71896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AD0ED38-CD52-42AF-818B-C8566B602C84}"/>
              </a:ext>
            </a:extLst>
          </p:cNvPr>
          <p:cNvSpPr/>
          <p:nvPr/>
        </p:nvSpPr>
        <p:spPr>
          <a:xfrm>
            <a:off x="1783237" y="781836"/>
            <a:ext cx="9708038" cy="5632311"/>
          </a:xfrm>
          <a:prstGeom prst="rect">
            <a:avLst/>
          </a:prstGeom>
        </p:spPr>
        <p:txBody>
          <a:bodyPr wrap="square">
            <a:spAutoFit/>
          </a:bodyPr>
          <a:lstStyle/>
          <a:p>
            <a:pPr>
              <a:buFont typeface="Arial" panose="020B0604020202020204" pitchFamily="34" charset="0"/>
              <a:buChar char="•"/>
            </a:pPr>
            <a:r>
              <a:rPr lang="nl-NL" sz="2400" b="1">
                <a:solidFill>
                  <a:srgbClr val="000000"/>
                </a:solidFill>
                <a:latin typeface="Open Sans"/>
              </a:rPr>
              <a:t>Communiceren</a:t>
            </a:r>
            <a:r>
              <a:rPr lang="nl-NL" sz="2400">
                <a:solidFill>
                  <a:srgbClr val="000000"/>
                </a:solidFill>
                <a:latin typeface="Open Sans"/>
              </a:rPr>
              <a:t>: doelgericht boodschappen kunnen overbrengen en begrijpen</a:t>
            </a:r>
          </a:p>
          <a:p>
            <a:pPr>
              <a:buFont typeface="Arial" panose="020B0604020202020204" pitchFamily="34" charset="0"/>
              <a:buChar char="•"/>
            </a:pPr>
            <a:r>
              <a:rPr lang="nl-NL" sz="2400" b="1">
                <a:solidFill>
                  <a:srgbClr val="000000"/>
                </a:solidFill>
                <a:latin typeface="Open Sans"/>
              </a:rPr>
              <a:t>Samenwerken</a:t>
            </a:r>
            <a:r>
              <a:rPr lang="nl-NL" sz="2400">
                <a:solidFill>
                  <a:srgbClr val="000000"/>
                </a:solidFill>
                <a:latin typeface="Open Sans"/>
              </a:rPr>
              <a:t>: het samen realiseren van een doel en anderen daarbij kunnen aanvullen en ondersteunen</a:t>
            </a:r>
          </a:p>
          <a:p>
            <a:pPr>
              <a:buFont typeface="Arial" panose="020B0604020202020204" pitchFamily="34" charset="0"/>
              <a:buChar char="•"/>
            </a:pPr>
            <a:r>
              <a:rPr lang="nl-NL" sz="2400" b="1">
                <a:solidFill>
                  <a:srgbClr val="000000"/>
                </a:solidFill>
                <a:latin typeface="Open Sans"/>
              </a:rPr>
              <a:t>Probleemoplossend</a:t>
            </a:r>
            <a:r>
              <a:rPr lang="nl-NL" sz="2400">
                <a:solidFill>
                  <a:srgbClr val="000000"/>
                </a:solidFill>
                <a:latin typeface="Open Sans"/>
              </a:rPr>
              <a:t> </a:t>
            </a:r>
            <a:r>
              <a:rPr lang="nl-NL" sz="2400" b="1">
                <a:solidFill>
                  <a:srgbClr val="000000"/>
                </a:solidFill>
                <a:latin typeface="Open Sans"/>
              </a:rPr>
              <a:t>vermogen</a:t>
            </a:r>
            <a:r>
              <a:rPr lang="nl-NL" sz="2400">
                <a:solidFill>
                  <a:srgbClr val="000000"/>
                </a:solidFill>
                <a:latin typeface="Open Sans"/>
              </a:rPr>
              <a:t>: het vermogen om een probleem te herkennen en daarna tot een plan te komen om het probleem op te lossen</a:t>
            </a:r>
          </a:p>
          <a:p>
            <a:pPr>
              <a:buFont typeface="Arial" panose="020B0604020202020204" pitchFamily="34" charset="0"/>
              <a:buChar char="•"/>
            </a:pPr>
            <a:r>
              <a:rPr lang="nl-NL" sz="2400" b="1">
                <a:solidFill>
                  <a:srgbClr val="000000"/>
                </a:solidFill>
                <a:latin typeface="Open Sans"/>
              </a:rPr>
              <a:t>Creativiteit</a:t>
            </a:r>
            <a:r>
              <a:rPr lang="nl-NL" sz="2400">
                <a:solidFill>
                  <a:srgbClr val="000000"/>
                </a:solidFill>
                <a:latin typeface="Open Sans"/>
              </a:rPr>
              <a:t>: het vermogen om nieuwe en/of ongebruikelijke maar toepasbare ideeën voor bestaande vraagstukken te vinden</a:t>
            </a:r>
          </a:p>
          <a:p>
            <a:pPr>
              <a:buFont typeface="Arial" panose="020B0604020202020204" pitchFamily="34" charset="0"/>
              <a:buChar char="•"/>
            </a:pPr>
            <a:r>
              <a:rPr lang="nl-NL" sz="2400" b="1">
                <a:solidFill>
                  <a:srgbClr val="000000"/>
                </a:solidFill>
                <a:latin typeface="Open Sans"/>
              </a:rPr>
              <a:t>Kritisch</a:t>
            </a:r>
            <a:r>
              <a:rPr lang="nl-NL" sz="2400">
                <a:solidFill>
                  <a:srgbClr val="000000"/>
                </a:solidFill>
                <a:latin typeface="Open Sans"/>
              </a:rPr>
              <a:t> </a:t>
            </a:r>
            <a:r>
              <a:rPr lang="nl-NL" sz="2400" b="1">
                <a:solidFill>
                  <a:srgbClr val="000000"/>
                </a:solidFill>
                <a:latin typeface="Open Sans"/>
              </a:rPr>
              <a:t>denken</a:t>
            </a:r>
            <a:r>
              <a:rPr lang="nl-NL" sz="2400">
                <a:solidFill>
                  <a:srgbClr val="000000"/>
                </a:solidFill>
                <a:latin typeface="Open Sans"/>
              </a:rPr>
              <a:t>: het vermogen om zelfstandig te komen tot weloverwogen en beargumenteerde afwegingen, oordelen en beslissingen</a:t>
            </a:r>
          </a:p>
          <a:p>
            <a:pPr>
              <a:buFont typeface="Arial" panose="020B0604020202020204" pitchFamily="34" charset="0"/>
              <a:buChar char="•"/>
            </a:pPr>
            <a:r>
              <a:rPr lang="nl-NL" sz="2400" b="1">
                <a:solidFill>
                  <a:srgbClr val="000000"/>
                </a:solidFill>
                <a:latin typeface="Open Sans"/>
              </a:rPr>
              <a:t>Sociale en culturele vaardigheden</a:t>
            </a:r>
            <a:r>
              <a:rPr lang="nl-NL" sz="2400">
                <a:solidFill>
                  <a:srgbClr val="000000"/>
                </a:solidFill>
                <a:latin typeface="Open Sans"/>
              </a:rPr>
              <a:t>: het vermogen om effectief te kunnen leren, werken en leven met mensen van verschillende etnische, culturele en sociale achtergronden</a:t>
            </a:r>
          </a:p>
        </p:txBody>
      </p:sp>
    </p:spTree>
    <p:extLst>
      <p:ext uri="{BB962C8B-B14F-4D97-AF65-F5344CB8AC3E}">
        <p14:creationId xmlns:p14="http://schemas.microsoft.com/office/powerpoint/2010/main" val="981427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13502652-2C28-45EA-8784-85ECCC201A75}"/>
              </a:ext>
            </a:extLst>
          </p:cNvPr>
          <p:cNvSpPr/>
          <p:nvPr/>
        </p:nvSpPr>
        <p:spPr>
          <a:xfrm>
            <a:off x="1875935" y="612844"/>
            <a:ext cx="9992412" cy="5632311"/>
          </a:xfrm>
          <a:prstGeom prst="rect">
            <a:avLst/>
          </a:prstGeom>
        </p:spPr>
        <p:txBody>
          <a:bodyPr wrap="square">
            <a:spAutoFit/>
          </a:bodyPr>
          <a:lstStyle/>
          <a:p>
            <a:pPr>
              <a:buFont typeface="Arial" panose="020B0604020202020204" pitchFamily="34" charset="0"/>
              <a:buChar char="•"/>
            </a:pPr>
            <a:endParaRPr lang="nl-NL" sz="2400">
              <a:solidFill>
                <a:srgbClr val="000000"/>
              </a:solidFill>
              <a:latin typeface="Open Sans"/>
            </a:endParaRPr>
          </a:p>
          <a:p>
            <a:pPr>
              <a:buFont typeface="Arial" panose="020B0604020202020204" pitchFamily="34" charset="0"/>
              <a:buChar char="•"/>
            </a:pPr>
            <a:r>
              <a:rPr lang="nl-NL" sz="2400" b="1" err="1">
                <a:solidFill>
                  <a:srgbClr val="000000"/>
                </a:solidFill>
                <a:latin typeface="Open Sans"/>
              </a:rPr>
              <a:t>Ict</a:t>
            </a:r>
            <a:r>
              <a:rPr lang="nl-NL" sz="2400" b="1">
                <a:solidFill>
                  <a:srgbClr val="000000"/>
                </a:solidFill>
                <a:latin typeface="Open Sans"/>
              </a:rPr>
              <a:t>-basisvaardigheden</a:t>
            </a:r>
            <a:r>
              <a:rPr lang="nl-NL" sz="2400">
                <a:solidFill>
                  <a:srgbClr val="000000"/>
                </a:solidFill>
                <a:latin typeface="Open Sans"/>
              </a:rPr>
              <a:t>: de kennis en vaardigheden die nodig zijn om de werking van computers en netwerken te begrijpen en er ook mee om te kunnen gaan</a:t>
            </a:r>
          </a:p>
          <a:p>
            <a:pPr>
              <a:buFont typeface="Arial" panose="020B0604020202020204" pitchFamily="34" charset="0"/>
              <a:buChar char="•"/>
            </a:pPr>
            <a:r>
              <a:rPr lang="nl-NL" sz="2400" b="1">
                <a:solidFill>
                  <a:srgbClr val="000000"/>
                </a:solidFill>
                <a:latin typeface="Open Sans"/>
              </a:rPr>
              <a:t>Informatievaardigheden</a:t>
            </a:r>
            <a:r>
              <a:rPr lang="nl-NL" sz="2400">
                <a:solidFill>
                  <a:srgbClr val="000000"/>
                </a:solidFill>
                <a:latin typeface="Open Sans"/>
              </a:rPr>
              <a:t>: een informatiebehoefte kunnen signaleren en analyseren, en op basis hiervan relevante informatie zoeken, selecteren, verwerken en gebruiken</a:t>
            </a:r>
          </a:p>
          <a:p>
            <a:pPr>
              <a:buFont typeface="Arial" panose="020B0604020202020204" pitchFamily="34" charset="0"/>
              <a:buChar char="•"/>
            </a:pPr>
            <a:r>
              <a:rPr lang="nl-NL" sz="2400" b="1">
                <a:solidFill>
                  <a:srgbClr val="000000"/>
                </a:solidFill>
                <a:latin typeface="Open Sans"/>
              </a:rPr>
              <a:t>Mediawijsheid</a:t>
            </a:r>
            <a:r>
              <a:rPr lang="nl-NL" sz="2400">
                <a:solidFill>
                  <a:srgbClr val="000000"/>
                </a:solidFill>
                <a:latin typeface="Open Sans"/>
              </a:rPr>
              <a:t>: de kennis, vaardigheden en mentaliteit die nodig zijn om bewust, kritisch en actief om te gaan met media</a:t>
            </a:r>
          </a:p>
          <a:p>
            <a:pPr>
              <a:buFont typeface="Arial" panose="020B0604020202020204" pitchFamily="34" charset="0"/>
              <a:buChar char="•"/>
            </a:pPr>
            <a:r>
              <a:rPr lang="nl-NL" sz="2400" b="1" err="1">
                <a:solidFill>
                  <a:srgbClr val="000000"/>
                </a:solidFill>
                <a:latin typeface="Open Sans"/>
              </a:rPr>
              <a:t>Computational</a:t>
            </a:r>
            <a:r>
              <a:rPr lang="nl-NL" sz="2400" b="1">
                <a:solidFill>
                  <a:srgbClr val="000000"/>
                </a:solidFill>
                <a:latin typeface="Open Sans"/>
              </a:rPr>
              <a:t> thinking</a:t>
            </a:r>
            <a:r>
              <a:rPr lang="nl-NL" sz="2400">
                <a:solidFill>
                  <a:srgbClr val="000000"/>
                </a:solidFill>
                <a:latin typeface="Open Sans"/>
              </a:rPr>
              <a:t>: problemen zo kunnen formuleren dat het mogelijk wordt om een computer of ander digitaal gereedschap te gebruiken om daarmee het probleem op te lossen</a:t>
            </a:r>
          </a:p>
          <a:p>
            <a:pPr>
              <a:buFont typeface="Arial" panose="020B0604020202020204" pitchFamily="34" charset="0"/>
              <a:buChar char="•"/>
            </a:pPr>
            <a:r>
              <a:rPr lang="nl-NL" sz="2400" b="1">
                <a:solidFill>
                  <a:srgbClr val="000000"/>
                </a:solidFill>
                <a:latin typeface="Open Sans"/>
              </a:rPr>
              <a:t>Zelfregulering</a:t>
            </a:r>
            <a:r>
              <a:rPr lang="nl-NL" sz="2400">
                <a:solidFill>
                  <a:srgbClr val="000000"/>
                </a:solidFill>
                <a:latin typeface="Open Sans"/>
              </a:rPr>
              <a:t>: zelfstandig handelen en daarvoor verantwoordelijkheid nemen in de context van een bepaalde situatie/omgeving, rekening houdend met de eigen capaciteiten</a:t>
            </a:r>
          </a:p>
        </p:txBody>
      </p:sp>
    </p:spTree>
    <p:extLst>
      <p:ext uri="{BB962C8B-B14F-4D97-AF65-F5344CB8AC3E}">
        <p14:creationId xmlns:p14="http://schemas.microsoft.com/office/powerpoint/2010/main" val="213942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095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963057FB-C9B0-49D7-B391-31319D73E82A}"/>
              </a:ext>
            </a:extLst>
          </p:cNvPr>
          <p:cNvSpPr txBox="1"/>
          <p:nvPr/>
        </p:nvSpPr>
        <p:spPr>
          <a:xfrm>
            <a:off x="1414021" y="2063099"/>
            <a:ext cx="8626654" cy="4524315"/>
          </a:xfrm>
          <a:prstGeom prst="rect">
            <a:avLst/>
          </a:prstGeom>
          <a:noFill/>
        </p:spPr>
        <p:txBody>
          <a:bodyPr wrap="square" rtlCol="0">
            <a:spAutoFit/>
          </a:bodyPr>
          <a:lstStyle/>
          <a:p>
            <a:r>
              <a:rPr lang="nl-NL" sz="2400"/>
              <a:t>Maandag 1 uur L&amp;O: opstart van de week en planning maken. Introductie van thema van de week.</a:t>
            </a:r>
          </a:p>
          <a:p>
            <a:endParaRPr lang="nl-NL" sz="2400"/>
          </a:p>
          <a:p>
            <a:r>
              <a:rPr lang="nl-NL" sz="2400"/>
              <a:t>Dinsdag 1 uur L&amp;O: input over het onderwerp, theorie, modellen enz. </a:t>
            </a:r>
          </a:p>
          <a:p>
            <a:endParaRPr lang="nl-NL" sz="2400"/>
          </a:p>
          <a:p>
            <a:r>
              <a:rPr lang="nl-NL" sz="2400"/>
              <a:t>Woensdag 1 uur L&amp;O: praktisch aan de slag met het thema via opdrachten enz.</a:t>
            </a:r>
          </a:p>
          <a:p>
            <a:endParaRPr lang="nl-NL" sz="2400"/>
          </a:p>
          <a:p>
            <a:r>
              <a:rPr lang="nl-NL" sz="2400"/>
              <a:t>Vrijdag 2 uur L&amp;O: combinatie van individuele gesprekken &amp; groepsopdracht + afronding van het thema &amp; evaluatie van de week. </a:t>
            </a:r>
          </a:p>
        </p:txBody>
      </p:sp>
      <p:pic>
        <p:nvPicPr>
          <p:cNvPr id="3" name="Afbeelding 2">
            <a:extLst>
              <a:ext uri="{FF2B5EF4-FFF2-40B4-BE49-F238E27FC236}">
                <a16:creationId xmlns:a16="http://schemas.microsoft.com/office/drawing/2014/main" id="{8B9CC0C4-537D-4DC9-93B8-DFC4C97B19B1}"/>
              </a:ext>
            </a:extLst>
          </p:cNvPr>
          <p:cNvPicPr>
            <a:picLocks noChangeAspect="1"/>
          </p:cNvPicPr>
          <p:nvPr/>
        </p:nvPicPr>
        <p:blipFill>
          <a:blip r:embed="rId2"/>
          <a:stretch>
            <a:fillRect/>
          </a:stretch>
        </p:blipFill>
        <p:spPr>
          <a:xfrm>
            <a:off x="10040675" y="3055659"/>
            <a:ext cx="1914525" cy="2381250"/>
          </a:xfrm>
          <a:prstGeom prst="rect">
            <a:avLst/>
          </a:prstGeom>
        </p:spPr>
      </p:pic>
      <p:sp>
        <p:nvSpPr>
          <p:cNvPr id="5" name="Tekstvak 4">
            <a:extLst>
              <a:ext uri="{FF2B5EF4-FFF2-40B4-BE49-F238E27FC236}">
                <a16:creationId xmlns:a16="http://schemas.microsoft.com/office/drawing/2014/main" id="{5012ED5F-8C19-4E94-BA43-A2A80443B7B9}"/>
              </a:ext>
            </a:extLst>
          </p:cNvPr>
          <p:cNvSpPr txBox="1"/>
          <p:nvPr/>
        </p:nvSpPr>
        <p:spPr>
          <a:xfrm>
            <a:off x="1414021" y="901040"/>
            <a:ext cx="6136849" cy="1077218"/>
          </a:xfrm>
          <a:prstGeom prst="rect">
            <a:avLst/>
          </a:prstGeom>
          <a:noFill/>
        </p:spPr>
        <p:txBody>
          <a:bodyPr wrap="square" rtlCol="0">
            <a:spAutoFit/>
          </a:bodyPr>
          <a:lstStyle/>
          <a:p>
            <a:r>
              <a:rPr lang="nl-NL" sz="3200">
                <a:solidFill>
                  <a:schemeClr val="accent6"/>
                </a:solidFill>
              </a:rPr>
              <a:t>L&amp;O komende periode</a:t>
            </a:r>
          </a:p>
          <a:p>
            <a:r>
              <a:rPr lang="nl-NL" sz="3200">
                <a:solidFill>
                  <a:schemeClr val="accent6"/>
                </a:solidFill>
              </a:rPr>
              <a:t>Iedere week een vaste opbouw: </a:t>
            </a:r>
          </a:p>
        </p:txBody>
      </p:sp>
    </p:spTree>
    <p:extLst>
      <p:ext uri="{BB962C8B-B14F-4D97-AF65-F5344CB8AC3E}">
        <p14:creationId xmlns:p14="http://schemas.microsoft.com/office/powerpoint/2010/main" val="458409143"/>
      </p:ext>
    </p:extLst>
  </p:cSld>
  <p:clrMapOvr>
    <a:masterClrMapping/>
  </p:clrMapOvr>
</p:sld>
</file>

<file path=ppt/theme/theme1.xml><?xml version="1.0" encoding="utf-8"?>
<a:theme xmlns:a="http://schemas.openxmlformats.org/drawingml/2006/main" name="Helicon 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thema" id="{ACB87FCE-9474-4D1A-91B1-4808E599A9AC}" vid="{0E457EA9-F56E-4451-8CA0-082C072EE7D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38D367-4FDE-406D-AD83-8A07BC7D0C2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6888300-CC1C-40FF-8F3E-9EA93C6250E0}">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CEF9C48-3265-4BC1-BE3C-BDF177C003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Helicon thema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revision>1</cp:revision>
  <dcterms:created xsi:type="dcterms:W3CDTF">2019-11-11T10:54:05Z</dcterms:created>
  <dcterms:modified xsi:type="dcterms:W3CDTF">2019-11-18T09:55:17Z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